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media/image1.jpeg" ContentType="image/jpe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1.xml" ContentType="application/xml"/>
  <Override PartName="/customXml/itemProps1.xml" ContentType="application/vnd.openxmlformats-officedocument.customXmlProperties+xml"/>
  <Override PartName="/customXml/item2.xml" ContentType="application/xml"/>
  <Override PartName="/customXml/itemProps3.xml" ContentType="application/vnd.openxmlformats-officedocument.customXmlProperties+xml"/>
  <Override PartName="/customXml/_rels/item3.xml.rels" ContentType="application/vnd.openxmlformats-package.relationships+xml"/>
  <Override PartName="/customXml/_rels/item1.xml.rels" ContentType="application/vnd.openxmlformats-package.relationships+xml"/>
  <Override PartName="/customXml/_rels/item2.xml.rels" ContentType="application/vnd.openxmlformats-package.relationships+xml"/>
  <Override PartName="/customXml/itemProps2.xml" ContentType="application/vnd.openxmlformats-officedocument.customXmlProperties+xml"/>
  <Override PartName="/customXml/item3.xml" ContentType="application/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Speak Pro"/>
              </a:rPr>
              <a:t>Pulse para desplazar la página</a:t>
            </a:r>
            <a:endParaRPr b="0" lang="es-ES" sz="1800" spc="-1" strike="noStrike">
              <a:solidFill>
                <a:srgbClr val="000000"/>
              </a:solidFill>
              <a:latin typeface="Speak Pro"/>
            </a:endParaRPr>
          </a:p>
        </p:txBody>
      </p:sp>
      <p:sp>
        <p:nvSpPr>
          <p:cNvPr id="134" name="PlaceHolder 2"/>
          <p:cNvSpPr>
            <a:spLocks noGrp="1"/>
          </p:cNvSpPr>
          <p:nvPr>
            <p:ph type="body"/>
          </p:nvPr>
        </p:nvSpPr>
        <p:spPr>
          <a:xfrm>
            <a:off x="756000" y="5078520"/>
            <a:ext cx="6047640" cy="4811040"/>
          </a:xfrm>
          <a:prstGeom prst="rect">
            <a:avLst/>
          </a:prstGeom>
        </p:spPr>
        <p:txBody>
          <a:bodyPr lIns="0" rIns="0" tIns="0" bIns="0">
            <a:noAutofit/>
          </a:bodyPr>
          <a:p>
            <a:r>
              <a:rPr b="0" lang="es-AR" sz="2000" spc="-1" strike="noStrike">
                <a:latin typeface="Arial"/>
              </a:rPr>
              <a:t>Pulse para editar el formato de las notas</a:t>
            </a:r>
            <a:endParaRPr b="0" lang="es-AR" sz="2000" spc="-1" strike="noStrike">
              <a:latin typeface="Arial"/>
            </a:endParaRPr>
          </a:p>
        </p:txBody>
      </p:sp>
      <p:sp>
        <p:nvSpPr>
          <p:cNvPr id="135" name="PlaceHolder 3"/>
          <p:cNvSpPr>
            <a:spLocks noGrp="1"/>
          </p:cNvSpPr>
          <p:nvPr>
            <p:ph type="hdr"/>
          </p:nvPr>
        </p:nvSpPr>
        <p:spPr>
          <a:xfrm>
            <a:off x="0" y="0"/>
            <a:ext cx="3280680" cy="534240"/>
          </a:xfrm>
          <a:prstGeom prst="rect">
            <a:avLst/>
          </a:prstGeom>
        </p:spPr>
        <p:txBody>
          <a:bodyPr lIns="0" rIns="0" tIns="0" bIns="0">
            <a:noAutofit/>
          </a:bodyPr>
          <a:p>
            <a:r>
              <a:rPr b="0" lang="es-AR" sz="1400" spc="-1" strike="noStrike">
                <a:latin typeface="Times New Roman"/>
              </a:rPr>
              <a:t>&lt;cabecera&gt;</a:t>
            </a:r>
            <a:endParaRPr b="0" lang="es-AR" sz="1400" spc="-1" strike="noStrike">
              <a:latin typeface="Times New Roman"/>
            </a:endParaRPr>
          </a:p>
        </p:txBody>
      </p:sp>
      <p:sp>
        <p:nvSpPr>
          <p:cNvPr id="136" name="PlaceHolder 4"/>
          <p:cNvSpPr>
            <a:spLocks noGrp="1"/>
          </p:cNvSpPr>
          <p:nvPr>
            <p:ph type="dt"/>
          </p:nvPr>
        </p:nvSpPr>
        <p:spPr>
          <a:xfrm>
            <a:off x="4278960" y="0"/>
            <a:ext cx="3280680" cy="534240"/>
          </a:xfrm>
          <a:prstGeom prst="rect">
            <a:avLst/>
          </a:prstGeom>
        </p:spPr>
        <p:txBody>
          <a:bodyPr lIns="0" rIns="0" tIns="0" bIns="0">
            <a:noAutofit/>
          </a:bodyPr>
          <a:p>
            <a:pPr algn="r"/>
            <a:r>
              <a:rPr b="0" lang="es-AR" sz="1400" spc="-1" strike="noStrike">
                <a:latin typeface="Times New Roman"/>
              </a:rPr>
              <a:t>&lt;fecha/hora&gt;</a:t>
            </a:r>
            <a:endParaRPr b="0" lang="es-AR" sz="1400" spc="-1" strike="noStrike">
              <a:latin typeface="Times New Roman"/>
            </a:endParaRPr>
          </a:p>
        </p:txBody>
      </p:sp>
      <p:sp>
        <p:nvSpPr>
          <p:cNvPr id="137" name="PlaceHolder 5"/>
          <p:cNvSpPr>
            <a:spLocks noGrp="1"/>
          </p:cNvSpPr>
          <p:nvPr>
            <p:ph type="ftr"/>
          </p:nvPr>
        </p:nvSpPr>
        <p:spPr>
          <a:xfrm>
            <a:off x="0" y="10157400"/>
            <a:ext cx="3280680" cy="534240"/>
          </a:xfrm>
          <a:prstGeom prst="rect">
            <a:avLst/>
          </a:prstGeom>
        </p:spPr>
        <p:txBody>
          <a:bodyPr lIns="0" rIns="0" tIns="0" bIns="0" anchor="b">
            <a:noAutofit/>
          </a:bodyPr>
          <a:p>
            <a:r>
              <a:rPr b="0" lang="es-AR" sz="1400" spc="-1" strike="noStrike">
                <a:latin typeface="Times New Roman"/>
              </a:rPr>
              <a:t>&lt;pie de página&gt;</a:t>
            </a:r>
            <a:endParaRPr b="0" lang="es-AR" sz="1400" spc="-1" strike="noStrike">
              <a:latin typeface="Times New Roman"/>
            </a:endParaRPr>
          </a:p>
        </p:txBody>
      </p:sp>
      <p:sp>
        <p:nvSpPr>
          <p:cNvPr id="13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E0E8BB3-1BE1-4551-847B-F7E9B5CBC765}" type="slidenum">
              <a:rPr b="0" lang="es-AR" sz="1400" spc="-1" strike="noStrike">
                <a:latin typeface="Times New Roman"/>
              </a:rPr>
              <a:t>&lt;número&gt;</a:t>
            </a:fld>
            <a:endParaRPr b="0" lang="es-A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685800" y="1143000"/>
            <a:ext cx="5486040" cy="3085920"/>
          </a:xfrm>
          <a:prstGeom prst="rect">
            <a:avLst/>
          </a:prstGeom>
        </p:spPr>
      </p:sp>
      <p:sp>
        <p:nvSpPr>
          <p:cNvPr id="222" name="PlaceHolder 2"/>
          <p:cNvSpPr>
            <a:spLocks noGrp="1"/>
          </p:cNvSpPr>
          <p:nvPr>
            <p:ph type="body"/>
          </p:nvPr>
        </p:nvSpPr>
        <p:spPr>
          <a:xfrm>
            <a:off x="685800" y="4400640"/>
            <a:ext cx="5486040" cy="3600000"/>
          </a:xfrm>
          <a:prstGeom prst="rect">
            <a:avLst/>
          </a:prstGeom>
        </p:spPr>
        <p:txBody>
          <a:bodyPr>
            <a:noAutofit/>
          </a:bodyPr>
          <a:p>
            <a:endParaRPr b="0" lang="es-AR" sz="2000" spc="-1" strike="noStrike">
              <a:latin typeface="Arial"/>
            </a:endParaRPr>
          </a:p>
        </p:txBody>
      </p:sp>
      <p:sp>
        <p:nvSpPr>
          <p:cNvPr id="223" name="TextShape 3"/>
          <p:cNvSpPr txBox="1"/>
          <p:nvPr/>
        </p:nvSpPr>
        <p:spPr>
          <a:xfrm>
            <a:off x="3884760" y="8685360"/>
            <a:ext cx="2971440" cy="458280"/>
          </a:xfrm>
          <a:prstGeom prst="rect">
            <a:avLst/>
          </a:prstGeom>
          <a:noFill/>
          <a:ln>
            <a:noFill/>
          </a:ln>
        </p:spPr>
        <p:txBody>
          <a:bodyPr anchor="b">
            <a:noAutofit/>
          </a:bodyPr>
          <a:p>
            <a:pPr algn="r">
              <a:lnSpc>
                <a:spcPct val="100000"/>
              </a:lnSpc>
            </a:pPr>
            <a:fld id="{5ACB5D4C-6FD7-466E-B079-EB91517B0E59}" type="slidenum">
              <a:rPr b="0" lang="es-AR" sz="1200" spc="-1" strike="noStrike">
                <a:solidFill>
                  <a:srgbClr val="000000"/>
                </a:solidFill>
                <a:latin typeface="+mn-lt"/>
                <a:ea typeface="+mn-ea"/>
              </a:rPr>
              <a:t>&lt;número&gt;</a:t>
            </a:fld>
            <a:endParaRPr b="0" lang="es-A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31" name="PlaceHolder 2"/>
          <p:cNvSpPr>
            <a:spLocks noGrp="1"/>
          </p:cNvSpPr>
          <p:nvPr>
            <p:ph type="body"/>
          </p:nvPr>
        </p:nvSpPr>
        <p:spPr>
          <a:xfrm>
            <a:off x="1097280" y="210816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32" name="PlaceHolder 3"/>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34"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35"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36"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37" name="PlaceHolder 5"/>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39" name="PlaceHolder 2"/>
          <p:cNvSpPr>
            <a:spLocks noGrp="1"/>
          </p:cNvSpPr>
          <p:nvPr>
            <p:ph type="body"/>
          </p:nvPr>
        </p:nvSpPr>
        <p:spPr>
          <a:xfrm>
            <a:off x="109728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40" name="PlaceHolder 3"/>
          <p:cNvSpPr>
            <a:spLocks noGrp="1"/>
          </p:cNvSpPr>
          <p:nvPr>
            <p:ph type="body"/>
          </p:nvPr>
        </p:nvSpPr>
        <p:spPr>
          <a:xfrm>
            <a:off x="449820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41" name="PlaceHolder 4"/>
          <p:cNvSpPr>
            <a:spLocks noGrp="1"/>
          </p:cNvSpPr>
          <p:nvPr>
            <p:ph type="body"/>
          </p:nvPr>
        </p:nvSpPr>
        <p:spPr>
          <a:xfrm>
            <a:off x="789912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42" name="PlaceHolder 5"/>
          <p:cNvSpPr>
            <a:spLocks noGrp="1"/>
          </p:cNvSpPr>
          <p:nvPr>
            <p:ph type="body"/>
          </p:nvPr>
        </p:nvSpPr>
        <p:spPr>
          <a:xfrm>
            <a:off x="109728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43" name="PlaceHolder 6"/>
          <p:cNvSpPr>
            <a:spLocks noGrp="1"/>
          </p:cNvSpPr>
          <p:nvPr>
            <p:ph type="body"/>
          </p:nvPr>
        </p:nvSpPr>
        <p:spPr>
          <a:xfrm>
            <a:off x="449820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44" name="PlaceHolder 7"/>
          <p:cNvSpPr>
            <a:spLocks noGrp="1"/>
          </p:cNvSpPr>
          <p:nvPr>
            <p:ph type="body"/>
          </p:nvPr>
        </p:nvSpPr>
        <p:spPr>
          <a:xfrm>
            <a:off x="789912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53" name="PlaceHolder 2"/>
          <p:cNvSpPr>
            <a:spLocks noGrp="1"/>
          </p:cNvSpPr>
          <p:nvPr>
            <p:ph type="subTitle"/>
          </p:nvPr>
        </p:nvSpPr>
        <p:spPr>
          <a:xfrm>
            <a:off x="1097280" y="2108160"/>
            <a:ext cx="10058040" cy="376056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55" name="PlaceHolder 2"/>
          <p:cNvSpPr>
            <a:spLocks noGrp="1"/>
          </p:cNvSpPr>
          <p:nvPr>
            <p:ph type="body"/>
          </p:nvPr>
        </p:nvSpPr>
        <p:spPr>
          <a:xfrm>
            <a:off x="1097280" y="2108160"/>
            <a:ext cx="100580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57"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58"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097280" y="286560"/>
            <a:ext cx="10058040" cy="672480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62"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63"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64"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0" name="PlaceHolder 2"/>
          <p:cNvSpPr>
            <a:spLocks noGrp="1"/>
          </p:cNvSpPr>
          <p:nvPr>
            <p:ph type="subTitle"/>
          </p:nvPr>
        </p:nvSpPr>
        <p:spPr>
          <a:xfrm>
            <a:off x="1097280" y="2108160"/>
            <a:ext cx="10058040" cy="376056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66"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67"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68" name="PlaceHolder 4"/>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70"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71"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72" name="PlaceHolder 4"/>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74" name="PlaceHolder 2"/>
          <p:cNvSpPr>
            <a:spLocks noGrp="1"/>
          </p:cNvSpPr>
          <p:nvPr>
            <p:ph type="body"/>
          </p:nvPr>
        </p:nvSpPr>
        <p:spPr>
          <a:xfrm>
            <a:off x="1097280" y="210816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75" name="PlaceHolder 3"/>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77"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78"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79"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0" name="PlaceHolder 5"/>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82" name="PlaceHolder 2"/>
          <p:cNvSpPr>
            <a:spLocks noGrp="1"/>
          </p:cNvSpPr>
          <p:nvPr>
            <p:ph type="body"/>
          </p:nvPr>
        </p:nvSpPr>
        <p:spPr>
          <a:xfrm>
            <a:off x="109728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3" name="PlaceHolder 3"/>
          <p:cNvSpPr>
            <a:spLocks noGrp="1"/>
          </p:cNvSpPr>
          <p:nvPr>
            <p:ph type="body"/>
          </p:nvPr>
        </p:nvSpPr>
        <p:spPr>
          <a:xfrm>
            <a:off x="449820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4" name="PlaceHolder 4"/>
          <p:cNvSpPr>
            <a:spLocks noGrp="1"/>
          </p:cNvSpPr>
          <p:nvPr>
            <p:ph type="body"/>
          </p:nvPr>
        </p:nvSpPr>
        <p:spPr>
          <a:xfrm>
            <a:off x="789912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5" name="PlaceHolder 5"/>
          <p:cNvSpPr>
            <a:spLocks noGrp="1"/>
          </p:cNvSpPr>
          <p:nvPr>
            <p:ph type="body"/>
          </p:nvPr>
        </p:nvSpPr>
        <p:spPr>
          <a:xfrm>
            <a:off x="109728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6" name="PlaceHolder 6"/>
          <p:cNvSpPr>
            <a:spLocks noGrp="1"/>
          </p:cNvSpPr>
          <p:nvPr>
            <p:ph type="body"/>
          </p:nvPr>
        </p:nvSpPr>
        <p:spPr>
          <a:xfrm>
            <a:off x="449820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87" name="PlaceHolder 7"/>
          <p:cNvSpPr>
            <a:spLocks noGrp="1"/>
          </p:cNvSpPr>
          <p:nvPr>
            <p:ph type="body"/>
          </p:nvPr>
        </p:nvSpPr>
        <p:spPr>
          <a:xfrm>
            <a:off x="789912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98" name="PlaceHolder 2"/>
          <p:cNvSpPr>
            <a:spLocks noGrp="1"/>
          </p:cNvSpPr>
          <p:nvPr>
            <p:ph type="subTitle"/>
          </p:nvPr>
        </p:nvSpPr>
        <p:spPr>
          <a:xfrm>
            <a:off x="1097280" y="2108160"/>
            <a:ext cx="10058040" cy="376056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00" name="PlaceHolder 2"/>
          <p:cNvSpPr>
            <a:spLocks noGrp="1"/>
          </p:cNvSpPr>
          <p:nvPr>
            <p:ph type="body"/>
          </p:nvPr>
        </p:nvSpPr>
        <p:spPr>
          <a:xfrm>
            <a:off x="1097280" y="2108160"/>
            <a:ext cx="100580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02"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03"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2" name="PlaceHolder 2"/>
          <p:cNvSpPr>
            <a:spLocks noGrp="1"/>
          </p:cNvSpPr>
          <p:nvPr>
            <p:ph type="body"/>
          </p:nvPr>
        </p:nvSpPr>
        <p:spPr>
          <a:xfrm>
            <a:off x="1097280" y="2108160"/>
            <a:ext cx="100580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1097280" y="286560"/>
            <a:ext cx="10058040" cy="672480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07"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08"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09"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11"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12"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13" name="PlaceHolder 4"/>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15"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16"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17" name="PlaceHolder 4"/>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19" name="PlaceHolder 2"/>
          <p:cNvSpPr>
            <a:spLocks noGrp="1"/>
          </p:cNvSpPr>
          <p:nvPr>
            <p:ph type="body"/>
          </p:nvPr>
        </p:nvSpPr>
        <p:spPr>
          <a:xfrm>
            <a:off x="1097280" y="210816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0" name="PlaceHolder 3"/>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22"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3"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4"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5" name="PlaceHolder 5"/>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27" name="PlaceHolder 2"/>
          <p:cNvSpPr>
            <a:spLocks noGrp="1"/>
          </p:cNvSpPr>
          <p:nvPr>
            <p:ph type="body"/>
          </p:nvPr>
        </p:nvSpPr>
        <p:spPr>
          <a:xfrm>
            <a:off x="109728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8" name="PlaceHolder 3"/>
          <p:cNvSpPr>
            <a:spLocks noGrp="1"/>
          </p:cNvSpPr>
          <p:nvPr>
            <p:ph type="body"/>
          </p:nvPr>
        </p:nvSpPr>
        <p:spPr>
          <a:xfrm>
            <a:off x="449820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29" name="PlaceHolder 4"/>
          <p:cNvSpPr>
            <a:spLocks noGrp="1"/>
          </p:cNvSpPr>
          <p:nvPr>
            <p:ph type="body"/>
          </p:nvPr>
        </p:nvSpPr>
        <p:spPr>
          <a:xfrm>
            <a:off x="7899120" y="210816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30" name="PlaceHolder 5"/>
          <p:cNvSpPr>
            <a:spLocks noGrp="1"/>
          </p:cNvSpPr>
          <p:nvPr>
            <p:ph type="body"/>
          </p:nvPr>
        </p:nvSpPr>
        <p:spPr>
          <a:xfrm>
            <a:off x="109728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31" name="PlaceHolder 6"/>
          <p:cNvSpPr>
            <a:spLocks noGrp="1"/>
          </p:cNvSpPr>
          <p:nvPr>
            <p:ph type="body"/>
          </p:nvPr>
        </p:nvSpPr>
        <p:spPr>
          <a:xfrm>
            <a:off x="449820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32" name="PlaceHolder 7"/>
          <p:cNvSpPr>
            <a:spLocks noGrp="1"/>
          </p:cNvSpPr>
          <p:nvPr>
            <p:ph type="body"/>
          </p:nvPr>
        </p:nvSpPr>
        <p:spPr>
          <a:xfrm>
            <a:off x="7899120" y="4072320"/>
            <a:ext cx="323856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4"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15"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097280" y="286560"/>
            <a:ext cx="10058040" cy="672480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19"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0" name="PlaceHolder 3"/>
          <p:cNvSpPr>
            <a:spLocks noGrp="1"/>
          </p:cNvSpPr>
          <p:nvPr>
            <p:ph type="body"/>
          </p:nvPr>
        </p:nvSpPr>
        <p:spPr>
          <a:xfrm>
            <a:off x="625140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1" name="PlaceHolder 4"/>
          <p:cNvSpPr>
            <a:spLocks noGrp="1"/>
          </p:cNvSpPr>
          <p:nvPr>
            <p:ph type="body"/>
          </p:nvPr>
        </p:nvSpPr>
        <p:spPr>
          <a:xfrm>
            <a:off x="109728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23" name="PlaceHolder 2"/>
          <p:cNvSpPr>
            <a:spLocks noGrp="1"/>
          </p:cNvSpPr>
          <p:nvPr>
            <p:ph type="body"/>
          </p:nvPr>
        </p:nvSpPr>
        <p:spPr>
          <a:xfrm>
            <a:off x="1097280" y="2108160"/>
            <a:ext cx="4908240" cy="376056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4"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5" name="PlaceHolder 4"/>
          <p:cNvSpPr>
            <a:spLocks noGrp="1"/>
          </p:cNvSpPr>
          <p:nvPr>
            <p:ph type="body"/>
          </p:nvPr>
        </p:nvSpPr>
        <p:spPr>
          <a:xfrm>
            <a:off x="6251400" y="407232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97280" y="286560"/>
            <a:ext cx="10058040" cy="1450440"/>
          </a:xfrm>
          <a:prstGeom prst="rect">
            <a:avLst/>
          </a:prstGeom>
        </p:spPr>
        <p:txBody>
          <a:bodyPr lIns="0" rIns="0" tIns="0" bIns="0" anchor="ctr">
            <a:spAutoFit/>
          </a:bodyPr>
          <a:p>
            <a:endParaRPr b="0" lang="es-ES" sz="1800" spc="-1" strike="noStrike">
              <a:solidFill>
                <a:srgbClr val="000000"/>
              </a:solidFill>
              <a:latin typeface="Speak Pro"/>
            </a:endParaRPr>
          </a:p>
        </p:txBody>
      </p:sp>
      <p:sp>
        <p:nvSpPr>
          <p:cNvPr id="27" name="PlaceHolder 2"/>
          <p:cNvSpPr>
            <a:spLocks noGrp="1"/>
          </p:cNvSpPr>
          <p:nvPr>
            <p:ph type="body"/>
          </p:nvPr>
        </p:nvSpPr>
        <p:spPr>
          <a:xfrm>
            <a:off x="109728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8" name="PlaceHolder 3"/>
          <p:cNvSpPr>
            <a:spLocks noGrp="1"/>
          </p:cNvSpPr>
          <p:nvPr>
            <p:ph type="body"/>
          </p:nvPr>
        </p:nvSpPr>
        <p:spPr>
          <a:xfrm>
            <a:off x="6251400" y="2108160"/>
            <a:ext cx="4908240" cy="1793520"/>
          </a:xfrm>
          <a:prstGeom prst="rect">
            <a:avLst/>
          </a:prstGeom>
        </p:spPr>
        <p:txBody>
          <a:bodyPr lIns="0" rIns="0" tIns="0" bIns="0">
            <a:normAutofit/>
          </a:bodyPr>
          <a:p>
            <a:endParaRPr b="0" lang="es-ES" sz="2000" spc="-1" strike="noStrike">
              <a:solidFill>
                <a:srgbClr val="404040"/>
              </a:solidFill>
              <a:latin typeface="Speak Pro"/>
            </a:endParaRPr>
          </a:p>
        </p:txBody>
      </p:sp>
      <p:sp>
        <p:nvSpPr>
          <p:cNvPr id="29" name="PlaceHolder 4"/>
          <p:cNvSpPr>
            <a:spLocks noGrp="1"/>
          </p:cNvSpPr>
          <p:nvPr>
            <p:ph type="body"/>
          </p:nvPr>
        </p:nvSpPr>
        <p:spPr>
          <a:xfrm>
            <a:off x="1097280" y="4072320"/>
            <a:ext cx="10058040" cy="1793520"/>
          </a:xfrm>
          <a:prstGeom prst="rect">
            <a:avLst/>
          </a:prstGeom>
        </p:spPr>
        <p:txBody>
          <a:bodyPr lIns="0" rIns="0" tIns="0" bIns="0">
            <a:normAutofit/>
          </a:bodyPr>
          <a:p>
            <a:endParaRPr b="0" lang="es-ES" sz="2000" spc="-1" strike="noStrike">
              <a:solidFill>
                <a:srgbClr val="404040"/>
              </a:solidFill>
              <a:latin typeface="Speak Pro"/>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3240" y="6400800"/>
            <a:ext cx="12188520" cy="45684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1" name="Line 2"/>
          <p:cNvSpPr/>
          <p:nvPr/>
        </p:nvSpPr>
        <p:spPr>
          <a:xfrm>
            <a:off x="1193400" y="1897200"/>
            <a:ext cx="9966960" cy="36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2" name="CustomShape 3"/>
          <p:cNvSpPr/>
          <p:nvPr/>
        </p:nvSpPr>
        <p:spPr>
          <a:xfrm>
            <a:off x="3240" y="6400800"/>
            <a:ext cx="12188520" cy="45684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1097280" y="758880"/>
            <a:ext cx="10058040" cy="3565800"/>
          </a:xfrm>
          <a:prstGeom prst="rect">
            <a:avLst/>
          </a:prstGeom>
        </p:spPr>
        <p:txBody>
          <a:bodyPr anchor="b">
            <a:normAutofit/>
          </a:bodyPr>
          <a:p>
            <a:pPr>
              <a:lnSpc>
                <a:spcPct val="90000"/>
              </a:lnSpc>
            </a:pPr>
            <a:r>
              <a:rPr b="0" lang="es-ES" sz="8000" spc="-52" strike="noStrike">
                <a:solidFill>
                  <a:srgbClr val="262626"/>
                </a:solidFill>
                <a:latin typeface="Georgia Pro Cond Light"/>
              </a:rPr>
              <a:t>Haga clic para modificar el estilo de título del patrón</a:t>
            </a:r>
            <a:endParaRPr b="0" lang="es-ES" sz="8000" spc="-1" strike="noStrike">
              <a:solidFill>
                <a:srgbClr val="000000"/>
              </a:solidFill>
              <a:latin typeface="Speak Pro"/>
            </a:endParaRPr>
          </a:p>
        </p:txBody>
      </p:sp>
      <p:sp>
        <p:nvSpPr>
          <p:cNvPr id="4" name="Line 5"/>
          <p:cNvSpPr/>
          <p:nvPr/>
        </p:nvSpPr>
        <p:spPr>
          <a:xfrm>
            <a:off x="1207440" y="4474440"/>
            <a:ext cx="9875520" cy="36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5" name="PlaceHolder 6"/>
          <p:cNvSpPr>
            <a:spLocks noGrp="1"/>
          </p:cNvSpPr>
          <p:nvPr>
            <p:ph type="dt"/>
          </p:nvPr>
        </p:nvSpPr>
        <p:spPr>
          <a:xfrm>
            <a:off x="8218440" y="6446880"/>
            <a:ext cx="2584440" cy="364680"/>
          </a:xfrm>
          <a:prstGeom prst="rect">
            <a:avLst/>
          </a:prstGeom>
        </p:spPr>
        <p:txBody>
          <a:bodyPr anchor="ctr">
            <a:noAutofit/>
          </a:bodyPr>
          <a:p>
            <a:pPr algn="r">
              <a:lnSpc>
                <a:spcPct val="100000"/>
              </a:lnSpc>
            </a:pPr>
            <a:fld id="{364564B3-1368-4790-BB5A-9CD116D9CBD0}" type="datetime1">
              <a:rPr b="0" lang="es-AR" sz="900" spc="-1" strike="noStrike">
                <a:solidFill>
                  <a:srgbClr val="ffffff"/>
                </a:solidFill>
                <a:latin typeface="Speak Pro"/>
              </a:rPr>
              <a:t>19/04/2025</a:t>
            </a:fld>
            <a:endParaRPr b="0" lang="es-AR" sz="900" spc="-1" strike="noStrike">
              <a:latin typeface="Times New Roman"/>
            </a:endParaRPr>
          </a:p>
        </p:txBody>
      </p:sp>
      <p:sp>
        <p:nvSpPr>
          <p:cNvPr id="6" name="PlaceHolder 7"/>
          <p:cNvSpPr>
            <a:spLocks noGrp="1"/>
          </p:cNvSpPr>
          <p:nvPr>
            <p:ph type="ftr"/>
          </p:nvPr>
        </p:nvSpPr>
        <p:spPr>
          <a:xfrm>
            <a:off x="1097280" y="6446880"/>
            <a:ext cx="6818040" cy="364680"/>
          </a:xfrm>
          <a:prstGeom prst="rect">
            <a:avLst/>
          </a:prstGeom>
        </p:spPr>
        <p:txBody>
          <a:bodyPr anchor="ctr">
            <a:noAutofit/>
          </a:bodyPr>
          <a:p>
            <a:endParaRPr b="0" lang="es-AR" sz="2400" spc="-1" strike="noStrike">
              <a:latin typeface="Times New Roman"/>
            </a:endParaRPr>
          </a:p>
        </p:txBody>
      </p:sp>
      <p:sp>
        <p:nvSpPr>
          <p:cNvPr id="7" name="PlaceHolder 8"/>
          <p:cNvSpPr>
            <a:spLocks noGrp="1"/>
          </p:cNvSpPr>
          <p:nvPr>
            <p:ph type="sldNum"/>
          </p:nvPr>
        </p:nvSpPr>
        <p:spPr>
          <a:xfrm>
            <a:off x="10993680" y="6446880"/>
            <a:ext cx="779760" cy="364680"/>
          </a:xfrm>
          <a:prstGeom prst="rect">
            <a:avLst/>
          </a:prstGeom>
        </p:spPr>
        <p:txBody>
          <a:bodyPr anchor="ctr">
            <a:noAutofit/>
          </a:bodyPr>
          <a:p>
            <a:pPr>
              <a:lnSpc>
                <a:spcPct val="100000"/>
              </a:lnSpc>
            </a:pPr>
            <a:fld id="{84F3E198-A237-4EAB-BE5D-1691C0763145}" type="slidenum">
              <a:rPr b="0" lang="es-AR" sz="900" spc="-1" strike="noStrike">
                <a:solidFill>
                  <a:srgbClr val="ffffff"/>
                </a:solidFill>
                <a:latin typeface="Speak Pro"/>
              </a:rPr>
              <a:t>&lt;número&gt;</a:t>
            </a:fld>
            <a:endParaRPr b="0" lang="es-AR" sz="900" spc="-1" strike="noStrike">
              <a:latin typeface="Times New Roman"/>
            </a:endParaRPr>
          </a:p>
        </p:txBody>
      </p:sp>
      <p:sp>
        <p:nvSpPr>
          <p:cNvPr id="8"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000" spc="-1" strike="noStrike">
                <a:solidFill>
                  <a:srgbClr val="404040"/>
                </a:solidFill>
                <a:latin typeface="Speak Pro"/>
              </a:rPr>
              <a:t>Pulse para editar el formato de esquema del texto</a:t>
            </a:r>
            <a:endParaRPr b="0" lang="es-ES" sz="2000" spc="-1" strike="noStrike">
              <a:solidFill>
                <a:srgbClr val="404040"/>
              </a:solidFill>
              <a:latin typeface="Speak Pro"/>
            </a:endParaRPr>
          </a:p>
          <a:p>
            <a:pPr lvl="1" marL="864000" indent="-324000">
              <a:spcBef>
                <a:spcPts val="1134"/>
              </a:spcBef>
              <a:buClr>
                <a:srgbClr val="000000"/>
              </a:buClr>
              <a:buSzPct val="75000"/>
              <a:buFont typeface="Symbol" charset="2"/>
              <a:buChar char=""/>
            </a:pPr>
            <a:r>
              <a:rPr b="0" lang="es-ES" sz="1400" spc="-1" strike="noStrike">
                <a:solidFill>
                  <a:srgbClr val="404040"/>
                </a:solidFill>
                <a:latin typeface="Speak Pro"/>
              </a:rPr>
              <a:t>Segundo nivel del esquema</a:t>
            </a:r>
            <a:endParaRPr b="0" lang="es-ES" sz="1400" spc="-1" strike="noStrike">
              <a:solidFill>
                <a:srgbClr val="404040"/>
              </a:solidFill>
              <a:latin typeface="Speak Pro"/>
            </a:endParaRPr>
          </a:p>
          <a:p>
            <a:pPr lvl="2" marL="1296000" indent="-288000">
              <a:spcBef>
                <a:spcPts val="850"/>
              </a:spcBef>
              <a:buClr>
                <a:srgbClr val="000000"/>
              </a:buClr>
              <a:buSzPct val="45000"/>
              <a:buFont typeface="Wingdings" charset="2"/>
              <a:buChar char=""/>
            </a:pPr>
            <a:r>
              <a:rPr b="0" lang="es-ES" sz="1400" spc="-1" strike="noStrike">
                <a:solidFill>
                  <a:srgbClr val="404040"/>
                </a:solidFill>
                <a:latin typeface="Speak Pro"/>
              </a:rPr>
              <a:t>Tercer nivel del esquema</a:t>
            </a:r>
            <a:endParaRPr b="0" lang="es-ES" sz="1400" spc="-1" strike="noStrike">
              <a:solidFill>
                <a:srgbClr val="404040"/>
              </a:solidFill>
              <a:latin typeface="Speak Pro"/>
            </a:endParaRPr>
          </a:p>
          <a:p>
            <a:pPr lvl="3" marL="1728000" indent="-216000">
              <a:spcBef>
                <a:spcPts val="567"/>
              </a:spcBef>
              <a:buClr>
                <a:srgbClr val="000000"/>
              </a:buClr>
              <a:buSzPct val="75000"/>
              <a:buFont typeface="Symbol" charset="2"/>
              <a:buChar char=""/>
            </a:pPr>
            <a:r>
              <a:rPr b="0" lang="es-ES" sz="1400" spc="-1" strike="noStrike">
                <a:solidFill>
                  <a:srgbClr val="404040"/>
                </a:solidFill>
                <a:latin typeface="Speak Pro"/>
              </a:rPr>
              <a:t>Cuarto nivel del esquema</a:t>
            </a:r>
            <a:endParaRPr b="0" lang="es-ES" sz="1400" spc="-1" strike="noStrike">
              <a:solidFill>
                <a:srgbClr val="404040"/>
              </a:solidFill>
              <a:latin typeface="Speak Pro"/>
            </a:endParaRPr>
          </a:p>
          <a:p>
            <a:pPr lvl="4" marL="2160000" indent="-216000">
              <a:spcBef>
                <a:spcPts val="283"/>
              </a:spcBef>
              <a:buClr>
                <a:srgbClr val="000000"/>
              </a:buClr>
              <a:buSzPct val="45000"/>
              <a:buFont typeface="Wingdings" charset="2"/>
              <a:buChar char=""/>
            </a:pPr>
            <a:r>
              <a:rPr b="0" lang="es-ES" sz="2000" spc="-1" strike="noStrike">
                <a:solidFill>
                  <a:srgbClr val="404040"/>
                </a:solidFill>
                <a:latin typeface="Speak Pro"/>
              </a:rPr>
              <a:t>Quinto nivel del esquema</a:t>
            </a:r>
            <a:endParaRPr b="0" lang="es-ES" sz="2000" spc="-1" strike="noStrike">
              <a:solidFill>
                <a:srgbClr val="404040"/>
              </a:solidFill>
              <a:latin typeface="Speak Pro"/>
            </a:endParaRPr>
          </a:p>
          <a:p>
            <a:pPr lvl="5" marL="2592000" indent="-216000">
              <a:spcBef>
                <a:spcPts val="283"/>
              </a:spcBef>
              <a:buClr>
                <a:srgbClr val="000000"/>
              </a:buClr>
              <a:buSzPct val="45000"/>
              <a:buFont typeface="Wingdings" charset="2"/>
              <a:buChar char=""/>
            </a:pPr>
            <a:r>
              <a:rPr b="0" lang="es-ES" sz="2000" spc="-1" strike="noStrike">
                <a:solidFill>
                  <a:srgbClr val="404040"/>
                </a:solidFill>
                <a:latin typeface="Speak Pro"/>
              </a:rPr>
              <a:t>Sexto nivel del esquema</a:t>
            </a:r>
            <a:endParaRPr b="0" lang="es-ES" sz="2000" spc="-1" strike="noStrike">
              <a:solidFill>
                <a:srgbClr val="404040"/>
              </a:solidFill>
              <a:latin typeface="Speak Pro"/>
            </a:endParaRPr>
          </a:p>
          <a:p>
            <a:pPr lvl="6" marL="3024000" indent="-216000">
              <a:spcBef>
                <a:spcPts val="283"/>
              </a:spcBef>
              <a:buClr>
                <a:srgbClr val="000000"/>
              </a:buClr>
              <a:buSzPct val="45000"/>
              <a:buFont typeface="Wingdings" charset="2"/>
              <a:buChar char=""/>
            </a:pPr>
            <a:r>
              <a:rPr b="0" lang="es-ES" sz="2000" spc="-1" strike="noStrike">
                <a:solidFill>
                  <a:srgbClr val="404040"/>
                </a:solidFill>
                <a:latin typeface="Speak Pro"/>
              </a:rPr>
              <a:t>Séptimo nivel del esquema</a:t>
            </a:r>
            <a:endParaRPr b="0" lang="es-ES" sz="2000" spc="-1" strike="noStrike">
              <a:solidFill>
                <a:srgbClr val="404040"/>
              </a:solidFill>
              <a:latin typeface="Speak Pro"/>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3240" y="6400800"/>
            <a:ext cx="12188520" cy="45684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46" name="Line 2"/>
          <p:cNvSpPr/>
          <p:nvPr/>
        </p:nvSpPr>
        <p:spPr>
          <a:xfrm>
            <a:off x="1193400" y="1897200"/>
            <a:ext cx="9966960" cy="36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47" name="PlaceHolder 3"/>
          <p:cNvSpPr>
            <a:spLocks noGrp="1"/>
          </p:cNvSpPr>
          <p:nvPr>
            <p:ph type="title"/>
          </p:nvPr>
        </p:nvSpPr>
        <p:spPr>
          <a:xfrm>
            <a:off x="1097280" y="286560"/>
            <a:ext cx="10058040" cy="1450440"/>
          </a:xfrm>
          <a:prstGeom prst="rect">
            <a:avLst/>
          </a:prstGeom>
        </p:spPr>
        <p:txBody>
          <a:bodyPr anchor="b">
            <a:noAutofit/>
          </a:bodyPr>
          <a:p>
            <a:pPr>
              <a:lnSpc>
                <a:spcPct val="90000"/>
              </a:lnSpc>
            </a:pPr>
            <a:r>
              <a:rPr b="0" lang="es-ES" sz="4600" spc="-52" strike="noStrike">
                <a:solidFill>
                  <a:srgbClr val="404040"/>
                </a:solidFill>
                <a:latin typeface="Georgia Pro Cond Light"/>
              </a:rPr>
              <a:t>Haga clic para modificar el estilo de título del patrón</a:t>
            </a:r>
            <a:endParaRPr b="0" lang="es-ES" sz="4600" spc="-1" strike="noStrike">
              <a:solidFill>
                <a:srgbClr val="000000"/>
              </a:solidFill>
              <a:latin typeface="Speak Pro"/>
            </a:endParaRPr>
          </a:p>
        </p:txBody>
      </p:sp>
      <p:sp>
        <p:nvSpPr>
          <p:cNvPr id="48" name="PlaceHolder 4"/>
          <p:cNvSpPr>
            <a:spLocks noGrp="1"/>
          </p:cNvSpPr>
          <p:nvPr>
            <p:ph type="body"/>
          </p:nvPr>
        </p:nvSpPr>
        <p:spPr>
          <a:xfrm>
            <a:off x="1097280" y="2108160"/>
            <a:ext cx="10058040" cy="3760560"/>
          </a:xfrm>
          <a:prstGeom prst="rect">
            <a:avLst/>
          </a:prstGeom>
        </p:spPr>
        <p:txBody>
          <a:bodyPr lIns="0" rIns="0">
            <a:noAutofit/>
          </a:bodyPr>
          <a:p>
            <a:pPr marL="91440" indent="-91080">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Haga clic para modificar los estilos de texto del patrón</a:t>
            </a:r>
            <a:endParaRPr b="0" lang="es-ES" sz="2000" spc="-1" strike="noStrike">
              <a:solidFill>
                <a:srgbClr val="404040"/>
              </a:solidFill>
              <a:latin typeface="Speak Pro"/>
            </a:endParaRPr>
          </a:p>
          <a:p>
            <a:pPr lvl="1" marL="384120" indent="-182520">
              <a:lnSpc>
                <a:spcPct val="100000"/>
              </a:lnSpc>
              <a:spcBef>
                <a:spcPts val="201"/>
              </a:spcBef>
              <a:spcAft>
                <a:spcPts val="400"/>
              </a:spcAft>
              <a:buClr>
                <a:srgbClr val="404040"/>
              </a:buClr>
              <a:buFont typeface="Calibri"/>
              <a:buChar char="◦"/>
            </a:pPr>
            <a:r>
              <a:rPr b="0" lang="es-ES" sz="1800" spc="-1" strike="noStrike">
                <a:solidFill>
                  <a:srgbClr val="404040"/>
                </a:solidFill>
                <a:latin typeface="Speak Pro"/>
              </a:rPr>
              <a:t>Segundo nivel</a:t>
            </a:r>
            <a:endParaRPr b="0" lang="es-ES" sz="1800" spc="-1" strike="noStrike">
              <a:solidFill>
                <a:srgbClr val="404040"/>
              </a:solidFill>
              <a:latin typeface="Speak Pro"/>
            </a:endParaRPr>
          </a:p>
          <a:p>
            <a:pPr lvl="2" marL="56700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Tercer nivel</a:t>
            </a:r>
            <a:endParaRPr b="0" lang="es-ES" sz="1400" spc="-1" strike="noStrike">
              <a:solidFill>
                <a:srgbClr val="404040"/>
              </a:solidFill>
              <a:latin typeface="Speak Pro"/>
            </a:endParaRPr>
          </a:p>
          <a:p>
            <a:pPr lvl="3" marL="74988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Cuarto nivel</a:t>
            </a:r>
            <a:endParaRPr b="0" lang="es-ES" sz="1400" spc="-1" strike="noStrike">
              <a:solidFill>
                <a:srgbClr val="404040"/>
              </a:solidFill>
              <a:latin typeface="Speak Pro"/>
            </a:endParaRPr>
          </a:p>
          <a:p>
            <a:pPr lvl="4" marL="93276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Quinto nivel</a:t>
            </a:r>
            <a:endParaRPr b="0" lang="es-ES" sz="1400" spc="-1" strike="noStrike">
              <a:solidFill>
                <a:srgbClr val="404040"/>
              </a:solidFill>
              <a:latin typeface="Speak Pro"/>
            </a:endParaRPr>
          </a:p>
        </p:txBody>
      </p:sp>
      <p:sp>
        <p:nvSpPr>
          <p:cNvPr id="49" name="PlaceHolder 5"/>
          <p:cNvSpPr>
            <a:spLocks noGrp="1"/>
          </p:cNvSpPr>
          <p:nvPr>
            <p:ph type="dt"/>
          </p:nvPr>
        </p:nvSpPr>
        <p:spPr>
          <a:xfrm>
            <a:off x="8218440" y="6446880"/>
            <a:ext cx="2584440" cy="364680"/>
          </a:xfrm>
          <a:prstGeom prst="rect">
            <a:avLst/>
          </a:prstGeom>
        </p:spPr>
        <p:txBody>
          <a:bodyPr anchor="ctr">
            <a:noAutofit/>
          </a:bodyPr>
          <a:p>
            <a:pPr algn="r">
              <a:lnSpc>
                <a:spcPct val="100000"/>
              </a:lnSpc>
            </a:pPr>
            <a:fld id="{9BF3613C-FAD5-45EC-9E2A-63A486C9D60D}" type="datetime1">
              <a:rPr b="0" lang="es-AR" sz="900" spc="-1" strike="noStrike">
                <a:solidFill>
                  <a:srgbClr val="ffffff"/>
                </a:solidFill>
                <a:latin typeface="Speak Pro"/>
              </a:rPr>
              <a:t>19/04/2025</a:t>
            </a:fld>
            <a:endParaRPr b="0" lang="es-AR" sz="900" spc="-1" strike="noStrike">
              <a:latin typeface="Times New Roman"/>
            </a:endParaRPr>
          </a:p>
        </p:txBody>
      </p:sp>
      <p:sp>
        <p:nvSpPr>
          <p:cNvPr id="50" name="PlaceHolder 6"/>
          <p:cNvSpPr>
            <a:spLocks noGrp="1"/>
          </p:cNvSpPr>
          <p:nvPr>
            <p:ph type="ftr"/>
          </p:nvPr>
        </p:nvSpPr>
        <p:spPr>
          <a:xfrm>
            <a:off x="1097280" y="6446880"/>
            <a:ext cx="6818040" cy="364680"/>
          </a:xfrm>
          <a:prstGeom prst="rect">
            <a:avLst/>
          </a:prstGeom>
        </p:spPr>
        <p:txBody>
          <a:bodyPr anchor="ctr">
            <a:noAutofit/>
          </a:bodyPr>
          <a:p>
            <a:endParaRPr b="0" lang="es-AR" sz="2400" spc="-1" strike="noStrike">
              <a:latin typeface="Times New Roman"/>
            </a:endParaRPr>
          </a:p>
        </p:txBody>
      </p:sp>
      <p:sp>
        <p:nvSpPr>
          <p:cNvPr id="51" name="PlaceHolder 7"/>
          <p:cNvSpPr>
            <a:spLocks noGrp="1"/>
          </p:cNvSpPr>
          <p:nvPr>
            <p:ph type="sldNum"/>
          </p:nvPr>
        </p:nvSpPr>
        <p:spPr>
          <a:xfrm>
            <a:off x="10993680" y="6446880"/>
            <a:ext cx="779760" cy="364680"/>
          </a:xfrm>
          <a:prstGeom prst="rect">
            <a:avLst/>
          </a:prstGeom>
        </p:spPr>
        <p:txBody>
          <a:bodyPr anchor="ctr">
            <a:noAutofit/>
          </a:bodyPr>
          <a:p>
            <a:pPr>
              <a:lnSpc>
                <a:spcPct val="100000"/>
              </a:lnSpc>
            </a:pPr>
            <a:fld id="{385388BE-6C9E-4798-AD58-78A1F9B956F2}" type="slidenum">
              <a:rPr b="0" lang="es-AR" sz="900" spc="-1" strike="noStrike">
                <a:solidFill>
                  <a:srgbClr val="ffffff"/>
                </a:solidFill>
                <a:latin typeface="Speak Pro"/>
              </a:rPr>
              <a:t>1</a:t>
            </a:fld>
            <a:endParaRPr b="0" lang="es-A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hidden="1"/>
          <p:cNvSpPr/>
          <p:nvPr/>
        </p:nvSpPr>
        <p:spPr>
          <a:xfrm>
            <a:off x="3240" y="6400800"/>
            <a:ext cx="12188520" cy="45684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89" name="Line 2"/>
          <p:cNvSpPr/>
          <p:nvPr/>
        </p:nvSpPr>
        <p:spPr>
          <a:xfrm>
            <a:off x="1193400" y="1897200"/>
            <a:ext cx="9966960" cy="36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
        <p:nvSpPr>
          <p:cNvPr id="90" name="CustomShape 3"/>
          <p:cNvSpPr/>
          <p:nvPr/>
        </p:nvSpPr>
        <p:spPr>
          <a:xfrm>
            <a:off x="0" y="0"/>
            <a:ext cx="4654080" cy="685764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p:style>
      </p:sp>
      <p:sp>
        <p:nvSpPr>
          <p:cNvPr id="91" name="PlaceHolder 4"/>
          <p:cNvSpPr>
            <a:spLocks noGrp="1"/>
          </p:cNvSpPr>
          <p:nvPr>
            <p:ph type="title"/>
          </p:nvPr>
        </p:nvSpPr>
        <p:spPr>
          <a:xfrm>
            <a:off x="643320" y="786240"/>
            <a:ext cx="3517200" cy="2093760"/>
          </a:xfrm>
          <a:prstGeom prst="rect">
            <a:avLst/>
          </a:prstGeom>
        </p:spPr>
        <p:txBody>
          <a:bodyPr anchor="b">
            <a:normAutofit/>
          </a:bodyPr>
          <a:p>
            <a:pPr>
              <a:lnSpc>
                <a:spcPct val="90000"/>
              </a:lnSpc>
            </a:pPr>
            <a:r>
              <a:rPr b="0" lang="es-ES" sz="3600" spc="-52" strike="noStrike">
                <a:solidFill>
                  <a:srgbClr val="ffffff"/>
                </a:solidFill>
                <a:latin typeface="Georgia Pro Cond Light"/>
              </a:rPr>
              <a:t>Haga clic para modificar el estilo de título del patrón</a:t>
            </a:r>
            <a:endParaRPr b="0" lang="es-ES" sz="3600" spc="-1" strike="noStrike">
              <a:solidFill>
                <a:srgbClr val="000000"/>
              </a:solidFill>
              <a:latin typeface="Speak Pro"/>
            </a:endParaRPr>
          </a:p>
        </p:txBody>
      </p:sp>
      <p:sp>
        <p:nvSpPr>
          <p:cNvPr id="92" name="PlaceHolder 5"/>
          <p:cNvSpPr>
            <a:spLocks noGrp="1"/>
          </p:cNvSpPr>
          <p:nvPr>
            <p:ph type="body"/>
          </p:nvPr>
        </p:nvSpPr>
        <p:spPr>
          <a:xfrm>
            <a:off x="5459040" y="812880"/>
            <a:ext cx="5928120" cy="5294520"/>
          </a:xfrm>
          <a:prstGeom prst="rect">
            <a:avLst/>
          </a:prstGeom>
        </p:spPr>
        <p:txBody>
          <a:bodyPr lIns="0" rIns="0">
            <a:noAutofit/>
          </a:bodyPr>
          <a:p>
            <a:pPr marL="91440" indent="-91080">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Haga clic para modificar los estilos de texto del patrón</a:t>
            </a:r>
            <a:endParaRPr b="0" lang="es-ES" sz="2000" spc="-1" strike="noStrike">
              <a:solidFill>
                <a:srgbClr val="404040"/>
              </a:solidFill>
              <a:latin typeface="Speak Pro"/>
            </a:endParaRPr>
          </a:p>
          <a:p>
            <a:pPr lvl="1" marL="384120" indent="-182520">
              <a:lnSpc>
                <a:spcPct val="100000"/>
              </a:lnSpc>
              <a:spcBef>
                <a:spcPts val="201"/>
              </a:spcBef>
              <a:spcAft>
                <a:spcPts val="400"/>
              </a:spcAft>
              <a:buClr>
                <a:srgbClr val="404040"/>
              </a:buClr>
              <a:buFont typeface="Calibri"/>
              <a:buChar char="◦"/>
            </a:pPr>
            <a:r>
              <a:rPr b="0" lang="es-ES" sz="1800" spc="-1" strike="noStrike">
                <a:solidFill>
                  <a:srgbClr val="404040"/>
                </a:solidFill>
                <a:latin typeface="Speak Pro"/>
              </a:rPr>
              <a:t>Segundo nivel</a:t>
            </a:r>
            <a:endParaRPr b="0" lang="es-ES" sz="1800" spc="-1" strike="noStrike">
              <a:solidFill>
                <a:srgbClr val="404040"/>
              </a:solidFill>
              <a:latin typeface="Speak Pro"/>
            </a:endParaRPr>
          </a:p>
          <a:p>
            <a:pPr lvl="2" marL="56700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Tercer nivel</a:t>
            </a:r>
            <a:endParaRPr b="0" lang="es-ES" sz="1400" spc="-1" strike="noStrike">
              <a:solidFill>
                <a:srgbClr val="404040"/>
              </a:solidFill>
              <a:latin typeface="Speak Pro"/>
            </a:endParaRPr>
          </a:p>
          <a:p>
            <a:pPr lvl="3" marL="74988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Cuarto nivel</a:t>
            </a:r>
            <a:endParaRPr b="0" lang="es-ES" sz="1400" spc="-1" strike="noStrike">
              <a:solidFill>
                <a:srgbClr val="404040"/>
              </a:solidFill>
              <a:latin typeface="Speak Pro"/>
            </a:endParaRPr>
          </a:p>
          <a:p>
            <a:pPr lvl="4" marL="932760" indent="-182520">
              <a:lnSpc>
                <a:spcPct val="100000"/>
              </a:lnSpc>
              <a:spcBef>
                <a:spcPts val="201"/>
              </a:spcBef>
              <a:spcAft>
                <a:spcPts val="400"/>
              </a:spcAft>
              <a:buClr>
                <a:srgbClr val="404040"/>
              </a:buClr>
              <a:buFont typeface="Calibri"/>
              <a:buChar char="◦"/>
            </a:pPr>
            <a:r>
              <a:rPr b="0" lang="es-ES" sz="1400" spc="-1" strike="noStrike">
                <a:solidFill>
                  <a:srgbClr val="404040"/>
                </a:solidFill>
                <a:latin typeface="Speak Pro"/>
              </a:rPr>
              <a:t>Quinto nivel</a:t>
            </a:r>
            <a:endParaRPr b="0" lang="es-ES" sz="1400" spc="-1" strike="noStrike">
              <a:solidFill>
                <a:srgbClr val="404040"/>
              </a:solidFill>
              <a:latin typeface="Speak Pro"/>
            </a:endParaRPr>
          </a:p>
        </p:txBody>
      </p:sp>
      <p:sp>
        <p:nvSpPr>
          <p:cNvPr id="93" name="PlaceHolder 6"/>
          <p:cNvSpPr>
            <a:spLocks noGrp="1"/>
          </p:cNvSpPr>
          <p:nvPr>
            <p:ph type="body"/>
          </p:nvPr>
        </p:nvSpPr>
        <p:spPr>
          <a:xfrm>
            <a:off x="643320" y="3043080"/>
            <a:ext cx="3517200" cy="3064320"/>
          </a:xfrm>
          <a:prstGeom prst="rect">
            <a:avLst/>
          </a:prstGeom>
        </p:spPr>
        <p:txBody>
          <a:bodyPr>
            <a:normAutofit/>
          </a:bodyPr>
          <a:p>
            <a:pPr>
              <a:lnSpc>
                <a:spcPct val="110000"/>
              </a:lnSpc>
              <a:spcBef>
                <a:spcPts val="1199"/>
              </a:spcBef>
              <a:spcAft>
                <a:spcPts val="201"/>
              </a:spcAft>
            </a:pPr>
            <a:r>
              <a:rPr b="0" lang="es-ES" sz="1800" spc="-1" strike="noStrike">
                <a:solidFill>
                  <a:srgbClr val="ffffff"/>
                </a:solidFill>
                <a:latin typeface="Speak Pro"/>
              </a:rPr>
              <a:t>Haga clic para modificar los estilos de texto del patrón</a:t>
            </a:r>
            <a:endParaRPr b="0" lang="es-ES" sz="1800" spc="-1" strike="noStrike">
              <a:solidFill>
                <a:srgbClr val="404040"/>
              </a:solidFill>
              <a:latin typeface="Speak Pro"/>
            </a:endParaRPr>
          </a:p>
        </p:txBody>
      </p:sp>
      <p:sp>
        <p:nvSpPr>
          <p:cNvPr id="94" name="PlaceHolder 7"/>
          <p:cNvSpPr>
            <a:spLocks noGrp="1"/>
          </p:cNvSpPr>
          <p:nvPr>
            <p:ph type="dt"/>
          </p:nvPr>
        </p:nvSpPr>
        <p:spPr>
          <a:xfrm>
            <a:off x="643320" y="6446520"/>
            <a:ext cx="3517200" cy="364680"/>
          </a:xfrm>
          <a:prstGeom prst="rect">
            <a:avLst/>
          </a:prstGeom>
        </p:spPr>
        <p:txBody>
          <a:bodyPr anchor="ctr">
            <a:noAutofit/>
          </a:bodyPr>
          <a:p>
            <a:pPr>
              <a:lnSpc>
                <a:spcPct val="100000"/>
              </a:lnSpc>
            </a:pPr>
            <a:fld id="{BF59890D-F733-424A-AA7D-1D4B19AAA9B6}" type="datetime1">
              <a:rPr b="0" lang="es-AR" sz="900" spc="-1" strike="noStrike">
                <a:solidFill>
                  <a:srgbClr val="ffffff"/>
                </a:solidFill>
                <a:latin typeface="Speak Pro"/>
              </a:rPr>
              <a:t>19/04/2025</a:t>
            </a:fld>
            <a:endParaRPr b="0" lang="es-AR" sz="900" spc="-1" strike="noStrike">
              <a:latin typeface="Times New Roman"/>
            </a:endParaRPr>
          </a:p>
        </p:txBody>
      </p:sp>
      <p:sp>
        <p:nvSpPr>
          <p:cNvPr id="95" name="PlaceHolder 8"/>
          <p:cNvSpPr>
            <a:spLocks noGrp="1"/>
          </p:cNvSpPr>
          <p:nvPr>
            <p:ph type="ftr"/>
          </p:nvPr>
        </p:nvSpPr>
        <p:spPr>
          <a:xfrm>
            <a:off x="5459040" y="6446520"/>
            <a:ext cx="5333760" cy="364680"/>
          </a:xfrm>
          <a:prstGeom prst="rect">
            <a:avLst/>
          </a:prstGeom>
        </p:spPr>
        <p:txBody>
          <a:bodyPr anchor="ctr">
            <a:noAutofit/>
          </a:bodyPr>
          <a:p>
            <a:endParaRPr b="0" lang="es-AR" sz="2400" spc="-1" strike="noStrike">
              <a:latin typeface="Times New Roman"/>
            </a:endParaRPr>
          </a:p>
        </p:txBody>
      </p:sp>
      <p:sp>
        <p:nvSpPr>
          <p:cNvPr id="96" name="PlaceHolder 9"/>
          <p:cNvSpPr>
            <a:spLocks noGrp="1"/>
          </p:cNvSpPr>
          <p:nvPr>
            <p:ph type="sldNum"/>
          </p:nvPr>
        </p:nvSpPr>
        <p:spPr>
          <a:xfrm>
            <a:off x="10993680" y="6446880"/>
            <a:ext cx="779760" cy="364680"/>
          </a:xfrm>
          <a:prstGeom prst="rect">
            <a:avLst/>
          </a:prstGeom>
        </p:spPr>
        <p:txBody>
          <a:bodyPr anchor="ctr">
            <a:noAutofit/>
          </a:bodyPr>
          <a:p>
            <a:pPr>
              <a:lnSpc>
                <a:spcPct val="100000"/>
              </a:lnSpc>
            </a:pPr>
            <a:fld id="{EBF26823-D9F4-4B96-9FF9-B37EBB7EB5AA}" type="slidenum">
              <a:rPr b="0" lang="es-AR" sz="900" spc="-1" strike="noStrike">
                <a:solidFill>
                  <a:srgbClr val="243541"/>
                </a:solidFill>
                <a:latin typeface="Speak Pro"/>
              </a:rPr>
              <a:t>&lt;número&gt;</a:t>
            </a:fld>
            <a:endParaRPr b="0" lang="es-A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0" name="TextShape 2"/>
          <p:cNvSpPr txBox="1"/>
          <p:nvPr/>
        </p:nvSpPr>
        <p:spPr>
          <a:xfrm>
            <a:off x="6729840" y="639000"/>
            <a:ext cx="4989960" cy="3494520"/>
          </a:xfrm>
          <a:prstGeom prst="rect">
            <a:avLst/>
          </a:prstGeom>
          <a:noFill/>
          <a:ln>
            <a:noFill/>
          </a:ln>
        </p:spPr>
        <p:txBody>
          <a:bodyPr anchor="b">
            <a:normAutofit fontScale="91000"/>
          </a:bodyPr>
          <a:p>
            <a:pPr>
              <a:lnSpc>
                <a:spcPct val="90000"/>
              </a:lnSpc>
            </a:pPr>
            <a:r>
              <a:rPr b="1" lang="es-ES" sz="5400" spc="-52" strike="noStrike">
                <a:solidFill>
                  <a:srgbClr val="262626"/>
                </a:solidFill>
                <a:latin typeface="Calibri"/>
              </a:rPr>
              <a:t>PRESUPUESTOS DE LOS PROCESOS CONCURSALES</a:t>
            </a:r>
            <a:endParaRPr b="0" lang="es-ES" sz="5400" spc="-1" strike="noStrike">
              <a:solidFill>
                <a:srgbClr val="000000"/>
              </a:solidFill>
              <a:latin typeface="Speak Pro"/>
            </a:endParaRPr>
          </a:p>
        </p:txBody>
      </p:sp>
      <p:sp>
        <p:nvSpPr>
          <p:cNvPr id="141" name="TextShape 3"/>
          <p:cNvSpPr txBox="1"/>
          <p:nvPr/>
        </p:nvSpPr>
        <p:spPr>
          <a:xfrm>
            <a:off x="6729840" y="4455720"/>
            <a:ext cx="4828680" cy="1238400"/>
          </a:xfrm>
          <a:prstGeom prst="rect">
            <a:avLst/>
          </a:prstGeom>
          <a:noFill/>
          <a:ln>
            <a:noFill/>
          </a:ln>
        </p:spPr>
        <p:txBody>
          <a:bodyPr>
            <a:normAutofit/>
          </a:bodyPr>
          <a:p>
            <a:pPr>
              <a:lnSpc>
                <a:spcPct val="110000"/>
              </a:lnSpc>
              <a:spcBef>
                <a:spcPts val="1199"/>
              </a:spcBef>
              <a:spcAft>
                <a:spcPts val="201"/>
              </a:spcAft>
            </a:pPr>
            <a:r>
              <a:rPr b="0" lang="es-AR" sz="2400" spc="199" strike="noStrike" cap="all">
                <a:solidFill>
                  <a:srgbClr val="000000"/>
                </a:solidFill>
                <a:latin typeface="Speak Pro"/>
              </a:rPr>
              <a:t>BOLILLA 2  UNMDP</a:t>
            </a:r>
            <a:endParaRPr b="0" lang="es-AR" sz="2400" spc="-1" strike="noStrike">
              <a:latin typeface="Arial"/>
            </a:endParaRPr>
          </a:p>
          <a:p>
            <a:pPr>
              <a:lnSpc>
                <a:spcPct val="110000"/>
              </a:lnSpc>
              <a:spcBef>
                <a:spcPts val="1199"/>
              </a:spcBef>
              <a:spcAft>
                <a:spcPts val="201"/>
              </a:spcAft>
            </a:pPr>
            <a:r>
              <a:rPr b="0" lang="es-AR" sz="2400" spc="199" strike="noStrike" cap="all">
                <a:solidFill>
                  <a:srgbClr val="000000"/>
                </a:solidFill>
                <a:latin typeface="Speak Pro"/>
              </a:rPr>
              <a:t>VIRGINIA I CARRARA </a:t>
            </a:r>
            <a:endParaRPr b="0" lang="es-AR" sz="2400" spc="-1" strike="noStrike">
              <a:latin typeface="Arial"/>
            </a:endParaRPr>
          </a:p>
        </p:txBody>
      </p:sp>
      <p:pic>
        <p:nvPicPr>
          <p:cNvPr id="142" name="Imagen 5" descr=""/>
          <p:cNvPicPr/>
          <p:nvPr/>
        </p:nvPicPr>
        <p:blipFill>
          <a:blip r:embed="rId1"/>
          <a:stretch/>
        </p:blipFill>
        <p:spPr>
          <a:xfrm>
            <a:off x="0" y="0"/>
            <a:ext cx="6095520" cy="6857640"/>
          </a:xfrm>
          <a:prstGeom prst="rect">
            <a:avLst/>
          </a:prstGeom>
          <a:ln>
            <a:noFill/>
          </a:ln>
        </p:spPr>
      </p:pic>
      <p:sp>
        <p:nvSpPr>
          <p:cNvPr id="143" name="Line 4"/>
          <p:cNvSpPr/>
          <p:nvPr/>
        </p:nvSpPr>
        <p:spPr>
          <a:xfrm>
            <a:off x="6804720" y="4294440"/>
            <a:ext cx="4389120" cy="360"/>
          </a:xfrm>
          <a:prstGeom prst="line">
            <a:avLst/>
          </a:prstGeom>
          <a:ln>
            <a:solidFill>
              <a:schemeClr val="tx1">
                <a:lumMod val="75000"/>
                <a:lumOff val="25000"/>
              </a:schemeClr>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0" y="286560"/>
            <a:ext cx="12191760" cy="1450440"/>
          </a:xfrm>
          <a:prstGeom prst="rect">
            <a:avLst/>
          </a:prstGeom>
          <a:solidFill>
            <a:srgbClr val="57b636"/>
          </a:solidFill>
          <a:ln w="57240">
            <a:noFill/>
          </a:ln>
          <a:effectLst>
            <a:outerShdw dist="28080" dir="5400000">
              <a:srgbClr val="000000">
                <a:alpha val="32000"/>
              </a:srgbClr>
            </a:outerShdw>
          </a:effectLst>
        </p:spPr>
        <p:txBody>
          <a:bodyPr anchor="b">
            <a:normAutofit fontScale="63000"/>
          </a:bodyPr>
          <a:p>
            <a:pPr algn="ctr">
              <a:lnSpc>
                <a:spcPct val="90000"/>
              </a:lnSpc>
            </a:pPr>
            <a:r>
              <a:rPr b="1" lang="es-ES" sz="4600" spc="-52" strike="noStrike">
                <a:solidFill>
                  <a:srgbClr val="243541"/>
                </a:solidFill>
                <a:latin typeface="Calibri"/>
              </a:rPr>
              <a:t>NECESARIA DISTINCIÓN</a:t>
            </a:r>
            <a:br/>
            <a:r>
              <a:rPr b="1" lang="es-ES" sz="4600" spc="-52" strike="noStrike">
                <a:solidFill>
                  <a:srgbClr val="243541"/>
                </a:solidFill>
                <a:latin typeface="Calibri"/>
              </a:rPr>
              <a:t>entre sujetos pasivos y legitimados activos</a:t>
            </a:r>
            <a:endParaRPr b="0" lang="es-ES" sz="4600" spc="-1" strike="noStrike">
              <a:solidFill>
                <a:srgbClr val="000000"/>
              </a:solidFill>
              <a:latin typeface="Speak Pro"/>
            </a:endParaRPr>
          </a:p>
        </p:txBody>
      </p:sp>
      <p:sp>
        <p:nvSpPr>
          <p:cNvPr id="160" name="TextShape 2"/>
          <p:cNvSpPr txBox="1"/>
          <p:nvPr/>
        </p:nvSpPr>
        <p:spPr>
          <a:xfrm>
            <a:off x="457200" y="1306440"/>
            <a:ext cx="11560320" cy="4865400"/>
          </a:xfrm>
          <a:prstGeom prst="rect">
            <a:avLst/>
          </a:prstGeom>
          <a:noFill/>
          <a:ln>
            <a:noFill/>
          </a:ln>
          <a:effectLst>
            <a:outerShdw dist="28080" dir="5400000">
              <a:srgbClr val="000000">
                <a:alpha val="32000"/>
              </a:srgbClr>
            </a:outerShdw>
          </a:effectLst>
        </p:spPr>
        <p:txBody>
          <a:bodyPr lIns="0" rIns="0">
            <a:normAutofit fontScale="56000"/>
          </a:bodyPr>
          <a:p>
            <a:pPr marL="82440" algn="just">
              <a:lnSpc>
                <a:spcPct val="110000"/>
              </a:lnSpc>
              <a:spcBef>
                <a:spcPts val="1199"/>
              </a:spcBef>
              <a:spcAft>
                <a:spcPts val="201"/>
              </a:spcAft>
            </a:pPr>
            <a:endParaRPr b="0" lang="es-ES" sz="2000" spc="-1" strike="noStrike">
              <a:solidFill>
                <a:srgbClr val="404040"/>
              </a:solidFill>
              <a:latin typeface="Speak Pro"/>
            </a:endParaRPr>
          </a:p>
          <a:p>
            <a:pPr marL="82440" algn="just">
              <a:lnSpc>
                <a:spcPct val="110000"/>
              </a:lnSpc>
              <a:spcBef>
                <a:spcPts val="1199"/>
              </a:spcBef>
              <a:spcAft>
                <a:spcPts val="201"/>
              </a:spcAft>
            </a:pPr>
            <a:r>
              <a:rPr b="0" lang="es-ES" sz="2800" spc="-1" strike="noStrike">
                <a:solidFill>
                  <a:srgbClr val="404040"/>
                </a:solidFill>
                <a:latin typeface="Speak Pro"/>
              </a:rPr>
              <a:t>                                     </a:t>
            </a:r>
            <a:endParaRPr b="0" lang="es-ES" sz="2800" spc="-1" strike="noStrike">
              <a:solidFill>
                <a:srgbClr val="404040"/>
              </a:solidFill>
              <a:latin typeface="Speak Pro"/>
            </a:endParaRPr>
          </a:p>
          <a:p>
            <a:pPr marL="82440" algn="just">
              <a:lnSpc>
                <a:spcPct val="110000"/>
              </a:lnSpc>
              <a:spcBef>
                <a:spcPts val="1199"/>
              </a:spcBef>
              <a:spcAft>
                <a:spcPts val="201"/>
              </a:spcAft>
            </a:pPr>
            <a:r>
              <a:rPr b="0" lang="es-ES" sz="2800" spc="-1" strike="noStrike">
                <a:solidFill>
                  <a:srgbClr val="243541"/>
                </a:solidFill>
                <a:latin typeface="Speak Pro"/>
              </a:rPr>
              <a:t>Los legitimados activos para pedir su c.p.  NO SIEMPRE son los propios sujetos concursables indicados en los art 2 de la ley. </a:t>
            </a:r>
            <a:endParaRPr b="0" lang="es-ES" sz="2800" spc="-1" strike="noStrike">
              <a:solidFill>
                <a:srgbClr val="404040"/>
              </a:solidFill>
              <a:latin typeface="Speak Pro"/>
            </a:endParaRPr>
          </a:p>
          <a:p>
            <a:pPr marL="82440" algn="just">
              <a:lnSpc>
                <a:spcPct val="110000"/>
              </a:lnSpc>
              <a:spcBef>
                <a:spcPts val="1199"/>
              </a:spcBef>
              <a:spcAft>
                <a:spcPts val="201"/>
              </a:spcAft>
            </a:pPr>
            <a:r>
              <a:rPr b="0" lang="es-ES" sz="2800" spc="-1" strike="noStrike">
                <a:solidFill>
                  <a:srgbClr val="243541"/>
                </a:solidFill>
                <a:latin typeface="Speak Pro"/>
              </a:rPr>
              <a:t>  </a:t>
            </a:r>
            <a:r>
              <a:rPr b="0" lang="es-ES" sz="2800" spc="-1" strike="noStrike">
                <a:solidFill>
                  <a:srgbClr val="243541"/>
                </a:solidFill>
                <a:latin typeface="Speak Pro"/>
              </a:rPr>
              <a:t>EJEMPLOS</a:t>
            </a:r>
            <a:endParaRPr b="0" lang="es-ES" sz="28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Wingdings" charset="2"/>
              <a:buChar char=""/>
            </a:pPr>
            <a:r>
              <a:rPr b="1" lang="es-ES" sz="2800" spc="-1" strike="noStrike">
                <a:solidFill>
                  <a:srgbClr val="243541"/>
                </a:solidFill>
                <a:latin typeface="Speak Pro"/>
              </a:rPr>
              <a:t>Menores e incapaces </a:t>
            </a:r>
            <a:r>
              <a:rPr b="0" lang="es-ES" sz="2800" spc="-1" strike="noStrike">
                <a:solidFill>
                  <a:srgbClr val="243541"/>
                </a:solidFill>
                <a:latin typeface="Speak Pro"/>
              </a:rPr>
              <a:t>:legitimados activos= sus representantes legales ; sujetos pasivo = los representados ej menores, incapaces,  personas humanas con capacidad restringida</a:t>
            </a:r>
            <a:endParaRPr b="0" lang="es-ES" sz="28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Wingdings" charset="2"/>
              <a:buChar char=""/>
            </a:pPr>
            <a:r>
              <a:rPr b="1" lang="es-ES" sz="2800" spc="-1" strike="noStrike">
                <a:solidFill>
                  <a:srgbClr val="243541"/>
                </a:solidFill>
                <a:latin typeface="Speak Pro"/>
              </a:rPr>
              <a:t>C.P. del patrimonio del fallecido</a:t>
            </a:r>
            <a:r>
              <a:rPr b="0" lang="es-ES" sz="2800" spc="-1" strike="noStrike">
                <a:solidFill>
                  <a:srgbClr val="243541"/>
                </a:solidFill>
                <a:latin typeface="Speak Pro"/>
              </a:rPr>
              <a:t>: produce efectos sobre el patrimonio del fallecido pero la legitimación activa  recae sobre los herederos y/o acreedores de la masa indivisa insolvente ( art 2360 CCYC)</a:t>
            </a:r>
            <a:endParaRPr b="0" lang="es-ES" sz="2800" spc="-1" strike="noStrike">
              <a:solidFill>
                <a:srgbClr val="404040"/>
              </a:solidFill>
              <a:latin typeface="Speak Pro"/>
            </a:endParaRPr>
          </a:p>
          <a:p>
            <a:pPr>
              <a:lnSpc>
                <a:spcPct val="110000"/>
              </a:lnSpc>
              <a:spcBef>
                <a:spcPts val="1199"/>
              </a:spcBef>
              <a:spcAft>
                <a:spcPts val="201"/>
              </a:spcAft>
            </a:pPr>
            <a:endParaRPr b="0" lang="es-ES" sz="28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55080" y="441000"/>
            <a:ext cx="11710800" cy="647640"/>
          </a:xfrm>
          <a:prstGeom prst="rect">
            <a:avLst/>
          </a:prstGeom>
          <a:solidFill>
            <a:srgbClr val="ffc000"/>
          </a:solidFill>
          <a:ln>
            <a:noFill/>
          </a:ln>
          <a:effectLst>
            <a:outerShdw dist="28080" dir="5400000">
              <a:srgbClr val="000000">
                <a:alpha val="32000"/>
              </a:srgbClr>
            </a:outerShdw>
          </a:effectLst>
        </p:spPr>
        <p:txBody>
          <a:bodyPr anchor="b">
            <a:normAutofit fontScale="43000"/>
          </a:bodyPr>
          <a:p>
            <a:pPr>
              <a:lnSpc>
                <a:spcPct val="90000"/>
              </a:lnSpc>
            </a:pPr>
            <a:r>
              <a:rPr b="0" lang="es-ES" sz="3600" spc="-52" strike="noStrike">
                <a:solidFill>
                  <a:srgbClr val="404040"/>
                </a:solidFill>
                <a:latin typeface="Calibri"/>
              </a:rPr>
              <a:t>    </a:t>
            </a:r>
            <a:r>
              <a:rPr b="0" lang="es-ES" sz="3600" spc="-52" strike="noStrike">
                <a:solidFill>
                  <a:srgbClr val="404040"/>
                </a:solidFill>
                <a:latin typeface="Calibri"/>
              </a:rPr>
              <a:t>SUJETOS COMPRENDIDOS / LEGITIMADOS ACTIVOS</a:t>
            </a:r>
            <a:endParaRPr b="0" lang="es-ES" sz="3600" spc="-1" strike="noStrike">
              <a:solidFill>
                <a:srgbClr val="000000"/>
              </a:solidFill>
              <a:latin typeface="Speak Pro"/>
            </a:endParaRPr>
          </a:p>
        </p:txBody>
      </p:sp>
      <p:sp>
        <p:nvSpPr>
          <p:cNvPr id="162" name="TextShape 2"/>
          <p:cNvSpPr txBox="1"/>
          <p:nvPr/>
        </p:nvSpPr>
        <p:spPr>
          <a:xfrm>
            <a:off x="405360" y="1525680"/>
            <a:ext cx="11119320" cy="4326840"/>
          </a:xfrm>
          <a:prstGeom prst="rect">
            <a:avLst/>
          </a:prstGeom>
          <a:solidFill>
            <a:srgbClr val="ffffff"/>
          </a:solidFill>
          <a:ln>
            <a:noFill/>
          </a:ln>
          <a:effectLst>
            <a:outerShdw dist="28080" dir="5400000">
              <a:srgbClr val="000000">
                <a:alpha val="32000"/>
              </a:srgbClr>
            </a:outerShdw>
          </a:effectLst>
        </p:spPr>
        <p:txBody>
          <a:bodyPr lIns="0" rIns="0">
            <a:normAutofit/>
          </a:bodyPr>
          <a:p>
            <a:pPr algn="just">
              <a:lnSpc>
                <a:spcPct val="110000"/>
              </a:lnSpc>
              <a:spcBef>
                <a:spcPts val="1199"/>
              </a:spcBef>
              <a:spcAft>
                <a:spcPts val="201"/>
              </a:spcAft>
            </a:pPr>
            <a:r>
              <a:rPr b="1" lang="es-ES" sz="2000" spc="-1" strike="noStrike">
                <a:solidFill>
                  <a:srgbClr val="243541"/>
                </a:solidFill>
                <a:latin typeface="Speak Pro"/>
              </a:rPr>
              <a:t>EL JUEZ COMPETENTE  ES EL QUE CORRESPONDA CONFORME LAS REGLAS DEL ART 3 ….. AL “ SUJETO COMPRENDIDO”</a:t>
            </a:r>
            <a:endParaRPr b="0" lang="es-ES" sz="2000" spc="-1" strike="noStrike">
              <a:solidFill>
                <a:srgbClr val="404040"/>
              </a:solidFill>
              <a:latin typeface="Speak Pro"/>
            </a:endParaRPr>
          </a:p>
          <a:p>
            <a:pPr algn="just">
              <a:lnSpc>
                <a:spcPct val="110000"/>
              </a:lnSpc>
              <a:spcBef>
                <a:spcPts val="1199"/>
              </a:spcBef>
              <a:spcAft>
                <a:spcPts val="201"/>
              </a:spcAft>
            </a:pPr>
            <a:r>
              <a:rPr b="1" lang="es-ES" sz="2000" spc="-1" strike="noStrike">
                <a:solidFill>
                  <a:srgbClr val="243541"/>
                </a:solidFill>
                <a:latin typeface="Speak Pro"/>
              </a:rPr>
              <a:t>…</a:t>
            </a:r>
            <a:r>
              <a:rPr b="1" lang="es-ES" sz="2000" spc="-1" strike="noStrike">
                <a:solidFill>
                  <a:srgbClr val="243541"/>
                </a:solidFill>
                <a:latin typeface="Speak Pro"/>
              </a:rPr>
              <a:t>. NO A SU “ LEGITIMADO ACTIVO” </a:t>
            </a: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algn="just">
              <a:lnSpc>
                <a:spcPct val="110000"/>
              </a:lnSpc>
              <a:spcBef>
                <a:spcPts val="1199"/>
              </a:spcBef>
              <a:spcAft>
                <a:spcPts val="201"/>
              </a:spcAft>
            </a:pPr>
            <a:r>
              <a:rPr b="1" i="1" lang="es-ES" sz="2000" spc="-1" strike="noStrike">
                <a:solidFill>
                  <a:srgbClr val="243541"/>
                </a:solidFill>
                <a:latin typeface="Speak Pro"/>
              </a:rPr>
              <a:t>El juez rechazó la presentación en concurso preventivo de la persona humana incapaz por haberse solicitado ante el juez correspondiente al domicilio de su curador .   VERDADERO O FALSO ? </a:t>
            </a:r>
            <a:endParaRPr b="0" lang="es-ES" sz="2000" spc="-1" strike="noStrike">
              <a:solidFill>
                <a:srgbClr val="404040"/>
              </a:solidFill>
              <a:latin typeface="Speak Pro"/>
            </a:endParaRPr>
          </a:p>
          <a:p>
            <a:pPr algn="just">
              <a:lnSpc>
                <a:spcPct val="110000"/>
              </a:lnSpc>
              <a:spcBef>
                <a:spcPts val="1199"/>
              </a:spcBef>
              <a:spcAft>
                <a:spcPts val="201"/>
              </a:spcAft>
            </a:pPr>
            <a:r>
              <a:rPr b="1" i="1" lang="es-ES" sz="1700" spc="-1" strike="noStrike">
                <a:solidFill>
                  <a:srgbClr val="243541"/>
                </a:solidFill>
                <a:latin typeface="Speak Pro"/>
              </a:rPr>
              <a:t> </a:t>
            </a:r>
            <a:r>
              <a:rPr b="1" i="1" lang="es-ES" sz="1700" spc="-1" strike="noStrike">
                <a:solidFill>
                  <a:srgbClr val="243541"/>
                </a:solidFill>
                <a:latin typeface="Speak Pro"/>
              </a:rPr>
              <a:t>VERDADERO , ya que el juez competente de acuerdo al art 3 es el de la sede de la administración de los negocios de la persona humana con capacidad restringida  y en su defecto el de su domicilio. No el del curador.</a:t>
            </a:r>
            <a:endParaRPr b="0" lang="es-ES" sz="1700" spc="-1" strike="noStrike">
              <a:solidFill>
                <a:srgbClr val="404040"/>
              </a:solidFill>
              <a:latin typeface="Speak Pro"/>
            </a:endParaRPr>
          </a:p>
          <a:p>
            <a:pPr algn="just">
              <a:lnSpc>
                <a:spcPct val="110000"/>
              </a:lnSpc>
              <a:spcBef>
                <a:spcPts val="1199"/>
              </a:spcBef>
              <a:spcAft>
                <a:spcPts val="201"/>
              </a:spcAft>
            </a:pPr>
            <a:endParaRPr b="0" lang="es-ES" sz="17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1097280" y="286560"/>
            <a:ext cx="10058040" cy="1450440"/>
          </a:xfrm>
          <a:prstGeom prst="rect">
            <a:avLst/>
          </a:prstGeom>
          <a:noFill/>
          <a:ln>
            <a:noFill/>
          </a:ln>
        </p:spPr>
        <p:txBody>
          <a:bodyPr anchor="b">
            <a:normAutofit/>
          </a:bodyPr>
          <a:p>
            <a:pPr>
              <a:lnSpc>
                <a:spcPct val="90000"/>
              </a:lnSpc>
            </a:pPr>
            <a:r>
              <a:rPr b="0" lang="es-ES" sz="4600" spc="-52" strike="noStrike">
                <a:solidFill>
                  <a:srgbClr val="ff0000"/>
                </a:solidFill>
                <a:latin typeface="Calibri"/>
              </a:rPr>
              <a:t>ART 2 SEGUNDA MENCIÓN</a:t>
            </a:r>
            <a:endParaRPr b="0" lang="es-ES" sz="4600" spc="-1" strike="noStrike">
              <a:solidFill>
                <a:srgbClr val="000000"/>
              </a:solidFill>
              <a:latin typeface="Speak Pro"/>
            </a:endParaRPr>
          </a:p>
        </p:txBody>
      </p:sp>
      <p:sp>
        <p:nvSpPr>
          <p:cNvPr id="164" name="TextShape 2"/>
          <p:cNvSpPr txBox="1"/>
          <p:nvPr/>
        </p:nvSpPr>
        <p:spPr>
          <a:xfrm>
            <a:off x="1097280" y="2108160"/>
            <a:ext cx="10058040" cy="3760560"/>
          </a:xfrm>
          <a:prstGeom prst="rect">
            <a:avLst/>
          </a:prstGeom>
          <a:noFill/>
          <a:ln>
            <a:noFill/>
          </a:ln>
        </p:spPr>
        <p:txBody>
          <a:bodyPr lIns="0" rIns="0">
            <a:normAutofit/>
          </a:bodyPr>
          <a:p>
            <a:pPr marL="91440" indent="-91080" algn="ctr">
              <a:lnSpc>
                <a:spcPct val="110000"/>
              </a:lnSpc>
              <a:spcBef>
                <a:spcPts val="1199"/>
              </a:spcBef>
              <a:spcAft>
                <a:spcPts val="201"/>
              </a:spcAft>
              <a:buClr>
                <a:srgbClr val="e88b33"/>
              </a:buClr>
              <a:buFont typeface="Calibri"/>
              <a:buChar char=" "/>
            </a:pPr>
            <a:br/>
            <a:r>
              <a:rPr b="1" lang="es-ES" sz="5400" spc="-1" strike="noStrike">
                <a:solidFill>
                  <a:srgbClr val="ff0000"/>
                </a:solidFill>
                <a:latin typeface="Speak Pro"/>
              </a:rPr>
              <a:t>PERSONAS JURÍDICAS PRIVADAS</a:t>
            </a:r>
            <a:endParaRPr b="0" lang="es-ES" sz="54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Georgia Pro Cond Light"/>
              </a:rPr>
              <a:t> </a:t>
            </a:r>
            <a:r>
              <a:rPr b="1" lang="es-ES" sz="5400" spc="-52" strike="noStrike">
                <a:solidFill>
                  <a:srgbClr val="404040"/>
                </a:solidFill>
                <a:latin typeface="Calibri"/>
              </a:rPr>
              <a:t>PERSONAS</a:t>
            </a:r>
            <a:r>
              <a:rPr b="1" lang="es-ES" sz="4600" spc="-52" strike="noStrike">
                <a:solidFill>
                  <a:srgbClr val="404040"/>
                </a:solidFill>
                <a:latin typeface="Calibri"/>
              </a:rPr>
              <a:t> JURÍDICAS PRIVADAS</a:t>
            </a:r>
            <a:endParaRPr b="0" lang="es-ES" sz="4600" spc="-1" strike="noStrike">
              <a:solidFill>
                <a:srgbClr val="000000"/>
              </a:solidFill>
              <a:latin typeface="Speak Pro"/>
            </a:endParaRPr>
          </a:p>
        </p:txBody>
      </p:sp>
      <p:sp>
        <p:nvSpPr>
          <p:cNvPr id="166" name="TextShape 2"/>
          <p:cNvSpPr txBox="1"/>
          <p:nvPr/>
        </p:nvSpPr>
        <p:spPr>
          <a:xfrm>
            <a:off x="1097280" y="2108160"/>
            <a:ext cx="10058040" cy="3760560"/>
          </a:xfrm>
          <a:prstGeom prst="rect">
            <a:avLst/>
          </a:prstGeom>
          <a:noFill/>
          <a:ln>
            <a:noFill/>
          </a:ln>
        </p:spPr>
        <p:txBody>
          <a:bodyPr lIns="0" rIns="0">
            <a:normAutofit/>
          </a:bodyPr>
          <a:p>
            <a:pPr marL="91440" indent="-91080" algn="ctr">
              <a:lnSpc>
                <a:spcPct val="110000"/>
              </a:lnSpc>
              <a:spcBef>
                <a:spcPts val="1199"/>
              </a:spcBef>
              <a:spcAft>
                <a:spcPts val="201"/>
              </a:spcAft>
              <a:buClr>
                <a:srgbClr val="e88b33"/>
              </a:buClr>
              <a:buFont typeface="Calibri"/>
              <a:buChar char=" "/>
            </a:pPr>
            <a:r>
              <a:rPr b="0" lang="es-ES" sz="4400" spc="-1" strike="noStrike">
                <a:solidFill>
                  <a:srgbClr val="404040"/>
                </a:solidFill>
                <a:latin typeface="Speak Pro"/>
              </a:rPr>
              <a:t>TODAS</a:t>
            </a:r>
            <a:endParaRPr b="0" lang="es-ES" sz="4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400" spc="-1" strike="noStrike">
                <a:solidFill>
                  <a:srgbClr val="404040"/>
                </a:solidFill>
                <a:latin typeface="Speak Pro"/>
              </a:rPr>
              <a:t> </a:t>
            </a:r>
            <a:r>
              <a:rPr b="0" lang="es-ES" sz="4400" spc="-1" strike="noStrike">
                <a:solidFill>
                  <a:srgbClr val="404040"/>
                </a:solidFill>
                <a:latin typeface="Speak Pro"/>
              </a:rPr>
              <a:t>LAS PERSONAS JURÍDICAS</a:t>
            </a:r>
            <a:endParaRPr b="0" lang="es-ES" sz="4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400" spc="-1" strike="noStrike">
                <a:solidFill>
                  <a:srgbClr val="404040"/>
                </a:solidFill>
                <a:latin typeface="Speak Pro"/>
              </a:rPr>
              <a:t> </a:t>
            </a:r>
            <a:r>
              <a:rPr b="0" lang="es-ES" sz="4400" spc="-1" strike="noStrike">
                <a:solidFill>
                  <a:srgbClr val="404040"/>
                </a:solidFill>
                <a:latin typeface="Speak Pro"/>
              </a:rPr>
              <a:t>PRIVADAS  </a:t>
            </a:r>
            <a:endParaRPr b="0" lang="es-ES" sz="4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400" spc="-1" strike="noStrike">
                <a:solidFill>
                  <a:srgbClr val="404040"/>
                </a:solidFill>
                <a:latin typeface="Speak Pro"/>
              </a:rPr>
              <a:t>MENCIONADAS EN EL CCYCN</a:t>
            </a:r>
            <a:endParaRPr b="0" lang="es-ES" sz="44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1295280" y="380880"/>
            <a:ext cx="9600840" cy="815400"/>
          </a:xfrm>
          <a:prstGeom prst="rect">
            <a:avLst/>
          </a:prstGeom>
          <a:solidFill>
            <a:srgbClr val="14171a"/>
          </a:solidFill>
          <a:ln>
            <a:noFill/>
          </a:ln>
          <a:effectLst>
            <a:outerShdw dist="28080" dir="5400000">
              <a:srgbClr val="000000">
                <a:alpha val="32000"/>
              </a:srgbClr>
            </a:outerShdw>
          </a:effectLst>
        </p:spPr>
        <p:txBody>
          <a:bodyPr anchor="b">
            <a:normAutofit/>
          </a:bodyPr>
          <a:p>
            <a:pPr>
              <a:lnSpc>
                <a:spcPct val="90000"/>
              </a:lnSpc>
            </a:pPr>
            <a:r>
              <a:rPr b="0" lang="es-ES" sz="4800" spc="-52" strike="noStrike">
                <a:solidFill>
                  <a:srgbClr val="ffffff"/>
                </a:solidFill>
                <a:latin typeface="Calibri"/>
              </a:rPr>
              <a:t>ART 148 CCYC </a:t>
            </a:r>
            <a:endParaRPr b="0" lang="es-ES" sz="4800" spc="-1" strike="noStrike">
              <a:solidFill>
                <a:srgbClr val="000000"/>
              </a:solidFill>
              <a:latin typeface="Speak Pro"/>
            </a:endParaRPr>
          </a:p>
        </p:txBody>
      </p:sp>
      <p:sp>
        <p:nvSpPr>
          <p:cNvPr id="168" name="TextShape 2"/>
          <p:cNvSpPr txBox="1"/>
          <p:nvPr/>
        </p:nvSpPr>
        <p:spPr>
          <a:xfrm>
            <a:off x="1295280" y="1371240"/>
            <a:ext cx="10512720" cy="5256360"/>
          </a:xfrm>
          <a:prstGeom prst="rect">
            <a:avLst/>
          </a:prstGeom>
          <a:noFill/>
          <a:ln>
            <a:noFill/>
          </a:ln>
        </p:spPr>
        <p:txBody>
          <a:bodyPr lIns="0" rIns="0">
            <a:normAutofit fontScale="73000"/>
          </a:bodyPr>
          <a:p>
            <a:pPr marL="91440" indent="-91080">
              <a:lnSpc>
                <a:spcPct val="110000"/>
              </a:lnSpc>
              <a:spcBef>
                <a:spcPts val="1199"/>
              </a:spcBef>
              <a:spcAft>
                <a:spcPts val="201"/>
              </a:spcAft>
            </a:pPr>
            <a:r>
              <a:rPr b="0" lang="es-ES" sz="2200" spc="-1" strike="noStrike">
                <a:solidFill>
                  <a:srgbClr val="243541"/>
                </a:solidFill>
                <a:latin typeface="Speak Pro"/>
              </a:rPr>
              <a:t>Son </a:t>
            </a:r>
            <a:r>
              <a:rPr b="1" lang="es-ES" sz="2200" spc="-1" strike="noStrike">
                <a:solidFill>
                  <a:srgbClr val="ff0000"/>
                </a:solidFill>
                <a:latin typeface="Speak Pro"/>
              </a:rPr>
              <a:t>PERSONAS JURÍDICAS PRIVADAS </a:t>
            </a:r>
            <a:r>
              <a:rPr b="0" lang="es-ES" sz="2200" spc="-1" strike="noStrike">
                <a:solidFill>
                  <a:srgbClr val="243541"/>
                </a:solidFill>
                <a:latin typeface="Speak Pro"/>
              </a:rPr>
              <a:t>y por  ello ,</a:t>
            </a:r>
            <a:r>
              <a:rPr b="0" lang="es-ES" sz="2200" spc="-1" strike="noStrike">
                <a:solidFill>
                  <a:srgbClr val="ff0000"/>
                </a:solidFill>
                <a:latin typeface="Speak Pro"/>
              </a:rPr>
              <a:t>SON SUJETOS CONCURSABLES</a:t>
            </a:r>
            <a:r>
              <a:rPr b="0" lang="es-ES" sz="2200" spc="-1" strike="noStrike">
                <a:solidFill>
                  <a:srgbClr val="243541"/>
                </a:solidFill>
                <a:latin typeface="Speak Pro"/>
              </a:rPr>
              <a:t>:</a:t>
            </a:r>
            <a:endParaRPr b="0" lang="es-ES" sz="22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a) las sociedades;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b) las asociaciones civiles;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c) las simples asociaciones;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d) las fundaciones;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e) las iglesias, confesiones, comunidades o entidades religiosas;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f) las mutuales;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g) las cooperativas;</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h) el consorcio de propiedad horizontal;</a:t>
            </a:r>
            <a:endParaRPr b="0" lang="es-ES" sz="2000" spc="-1" strike="noStrike">
              <a:solidFill>
                <a:srgbClr val="404040"/>
              </a:solidFill>
              <a:latin typeface="Speak Pro"/>
            </a:endParaRPr>
          </a:p>
          <a:p>
            <a:pPr marL="91440" indent="-91080">
              <a:lnSpc>
                <a:spcPct val="110000"/>
              </a:lnSpc>
              <a:spcBef>
                <a:spcPts val="1199"/>
              </a:spcBef>
              <a:spcAft>
                <a:spcPts val="201"/>
              </a:spcAft>
            </a:pPr>
            <a:r>
              <a:rPr b="1" lang="es-ES" sz="2000" spc="-1" strike="noStrike">
                <a:solidFill>
                  <a:srgbClr val="243541"/>
                </a:solidFill>
                <a:latin typeface="Speak Pro"/>
              </a:rPr>
              <a:t>i) toda otra contemplada en disposiciones de este Código o en </a:t>
            </a:r>
            <a:r>
              <a:rPr b="1" lang="es-ES" sz="2000" spc="-1" strike="noStrike">
                <a:solidFill>
                  <a:srgbClr val="404040"/>
                </a:solidFill>
                <a:latin typeface="Speak Pro"/>
              </a:rPr>
              <a:t>otras leyes y cuyo carácter de tal se establece o resulta de su finalidad y normas de funcionamiento.</a:t>
            </a:r>
            <a:b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
        <p:nvSpPr>
          <p:cNvPr id="169" name="CustomShape 3"/>
          <p:cNvSpPr/>
          <p:nvPr/>
        </p:nvSpPr>
        <p:spPr>
          <a:xfrm>
            <a:off x="1440" y="2709000"/>
            <a:ext cx="1293480" cy="1079640"/>
          </a:xfrm>
          <a:prstGeom prst="homePlate">
            <a:avLst>
              <a:gd name="adj" fmla="val 50000"/>
            </a:avLst>
          </a:prstGeom>
          <a:solidFill>
            <a:srgbClr val="ffc000"/>
          </a:solidFill>
          <a:ln>
            <a:noFill/>
          </a:ln>
          <a:effectLst>
            <a:outerShdw algn="ctr" blurRad="4445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1738440" y="0"/>
            <a:ext cx="8715240" cy="6857640"/>
          </a:xfrm>
          <a:prstGeom prst="rect">
            <a:avLst/>
          </a:prstGeom>
          <a:noFill/>
          <a:ln>
            <a:noFill/>
          </a:ln>
        </p:spPr>
        <p:txBody>
          <a:bodyPr lIns="0" rIns="0">
            <a:normAutofit fontScale="94000"/>
          </a:bodyPr>
          <a:p>
            <a:pPr algn="just">
              <a:lnSpc>
                <a:spcPct val="110000"/>
              </a:lnSpc>
              <a:spcBef>
                <a:spcPts val="1199"/>
              </a:spcBef>
              <a:spcAft>
                <a:spcPts val="201"/>
              </a:spcAft>
            </a:pP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algn="just">
              <a:lnSpc>
                <a:spcPct val="110000"/>
              </a:lnSpc>
              <a:spcBef>
                <a:spcPts val="1199"/>
              </a:spcBef>
              <a:spcAft>
                <a:spcPts val="201"/>
              </a:spcAft>
            </a:pPr>
            <a:r>
              <a:rPr b="1" lang="es-ES" sz="2800" spc="-1" strike="noStrike">
                <a:solidFill>
                  <a:srgbClr val="ff0000"/>
                </a:solidFill>
                <a:latin typeface="Speak Pro"/>
              </a:rPr>
              <a:t>Respecto del  CONSORCIO DE PROPIEDAD HORIZONTAL</a:t>
            </a:r>
            <a:endParaRPr b="0" lang="es-ES" sz="2800" spc="-1" strike="noStrike">
              <a:solidFill>
                <a:srgbClr val="404040"/>
              </a:solidFill>
              <a:latin typeface="Speak Pro"/>
            </a:endParaRPr>
          </a:p>
          <a:p>
            <a:pPr algn="just">
              <a:lnSpc>
                <a:spcPct val="110000"/>
              </a:lnSpc>
              <a:spcBef>
                <a:spcPts val="1199"/>
              </a:spcBef>
              <a:spcAft>
                <a:spcPts val="201"/>
              </a:spcAft>
            </a:pPr>
            <a:endParaRPr b="0" lang="es-ES" sz="28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ANTES DEBATE sobre su inclusión como sujeto pasivo concursal</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Con el   nuevo art. 2044 del Código,   “El conjunto de los propietarios de las unidades funcionales constituyen la persona jurídica consorcio. Tiene su domicilio en el inmueble. Sus órganos son la asamblea, el consejo de propietarios y el administrador…”</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El reglamento de propiedad y administración se inscribe en el Registro Inmobiliario (art. 2038).</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ASÍ , SON TAMBIÉN SUJETOS CONCURSABLES.*</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a:t>
            </a:r>
            <a:r>
              <a:rPr b="1" i="1" lang="es-ES" sz="2000" spc="-1" strike="noStrike">
                <a:solidFill>
                  <a:srgbClr val="404040"/>
                </a:solidFill>
                <a:latin typeface="Speak Pro"/>
              </a:rPr>
              <a:t>Cierta doctrina igualmente  lo cuestiona.</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1097280" y="286560"/>
            <a:ext cx="10058040" cy="1450440"/>
          </a:xfrm>
          <a:prstGeom prst="rect">
            <a:avLst/>
          </a:prstGeom>
          <a:noFill/>
          <a:ln>
            <a:noFill/>
          </a:ln>
        </p:spPr>
        <p:txBody>
          <a:bodyPr anchor="b">
            <a:noAutofit/>
          </a:bodyPr>
          <a:p>
            <a:pPr algn="ctr">
              <a:lnSpc>
                <a:spcPct val="90000"/>
              </a:lnSpc>
            </a:pPr>
            <a:r>
              <a:rPr b="0" lang="es-ES" sz="4600" spc="-52" strike="noStrike">
                <a:solidFill>
                  <a:srgbClr val="404040"/>
                </a:solidFill>
                <a:latin typeface="Calibri"/>
              </a:rPr>
              <a:t>A CONTRARIO SENSU</a:t>
            </a:r>
            <a:endParaRPr b="0" lang="es-ES" sz="4600" spc="-1" strike="noStrike">
              <a:solidFill>
                <a:srgbClr val="000000"/>
              </a:solidFill>
              <a:latin typeface="Speak Pro"/>
            </a:endParaRPr>
          </a:p>
        </p:txBody>
      </p:sp>
      <p:sp>
        <p:nvSpPr>
          <p:cNvPr id="172" name="TextShape 2"/>
          <p:cNvSpPr txBox="1"/>
          <p:nvPr/>
        </p:nvSpPr>
        <p:spPr>
          <a:xfrm>
            <a:off x="1097280" y="2108160"/>
            <a:ext cx="10058040" cy="3760560"/>
          </a:xfrm>
          <a:prstGeom prst="rect">
            <a:avLst/>
          </a:prstGeom>
          <a:noFill/>
          <a:ln>
            <a:noFill/>
          </a:ln>
        </p:spPr>
        <p:txBody>
          <a:bodyPr lIns="0" rIns="0">
            <a:normAutofit fontScale="73000"/>
          </a:bodyPr>
          <a:p>
            <a:pPr marL="91440" indent="-91080" algn="ctr">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ERGO, </a:t>
            </a:r>
            <a:endParaRPr b="0" lang="es-ES" sz="4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TODAS </a:t>
            </a:r>
            <a:endParaRPr b="0" lang="es-ES" sz="4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000" spc="-1" strike="noStrike">
                <a:solidFill>
                  <a:srgbClr val="ff0000"/>
                </a:solidFill>
                <a:latin typeface="Speak Pro"/>
              </a:rPr>
              <a:t>LAS PERSONAS  JURIDICAS PÚBLICAS MENCIONADAS EN EL CCYCN</a:t>
            </a:r>
            <a:endParaRPr b="0" lang="es-ES" sz="4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000" spc="-1" strike="noStrike">
                <a:solidFill>
                  <a:srgbClr val="ff0000"/>
                </a:solidFill>
                <a:latin typeface="Speak Pro"/>
              </a:rPr>
              <a:t>NO SON SUJETOS CONCURSABLES</a:t>
            </a:r>
            <a:r>
              <a:rPr b="1" lang="es-ES" sz="2000" spc="-1" strike="noStrike">
                <a:solidFill>
                  <a:srgbClr val="ff0000"/>
                </a:solidFill>
                <a:latin typeface="Speak Pro"/>
              </a:rPr>
              <a:t> </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1295280" y="352080"/>
            <a:ext cx="9600840" cy="1439640"/>
          </a:xfrm>
          <a:prstGeom prst="rect">
            <a:avLst/>
          </a:prstGeom>
          <a:solidFill>
            <a:srgbClr val="000000"/>
          </a:solidFill>
          <a:ln>
            <a:noFill/>
          </a:ln>
          <a:effectLst>
            <a:outerShdw dist="28080" dir="5400000">
              <a:srgbClr val="000000">
                <a:alpha val="32000"/>
              </a:srgbClr>
            </a:outerShdw>
          </a:effectLst>
        </p:spPr>
        <p:txBody>
          <a:bodyPr anchor="b">
            <a:normAutofit fontScale="40000"/>
          </a:bodyPr>
          <a:p>
            <a:pPr algn="ctr">
              <a:lnSpc>
                <a:spcPct val="90000"/>
              </a:lnSpc>
            </a:pPr>
            <a:r>
              <a:rPr b="0" lang="es-ES" sz="4600" spc="-52" strike="noStrike">
                <a:solidFill>
                  <a:srgbClr val="ffffff"/>
                </a:solidFill>
                <a:latin typeface="Calibri"/>
              </a:rPr>
              <a:t>Art 146 CCYC </a:t>
            </a:r>
            <a:r>
              <a:rPr b="1" lang="es-ES" sz="4600" spc="-52" strike="noStrike">
                <a:solidFill>
                  <a:srgbClr val="ff0000"/>
                </a:solidFill>
                <a:latin typeface="Calibri"/>
              </a:rPr>
              <a:t>Personas jurídicas públicas</a:t>
            </a:r>
            <a:br/>
            <a:r>
              <a:rPr b="0" lang="es-ES" sz="2200" spc="-52" strike="noStrike">
                <a:solidFill>
                  <a:srgbClr val="ffffff"/>
                </a:solidFill>
                <a:latin typeface="Calibri"/>
              </a:rPr>
              <a:t>y por ello </a:t>
            </a:r>
            <a:r>
              <a:rPr b="1" lang="es-ES" sz="4600" spc="-52" strike="noStrike">
                <a:solidFill>
                  <a:srgbClr val="ffffff"/>
                </a:solidFill>
                <a:latin typeface="Calibri"/>
              </a:rPr>
              <a:t>NO SON SUJETOS CONCURSABLES</a:t>
            </a:r>
            <a:endParaRPr b="0" lang="es-ES" sz="4600" spc="-1" strike="noStrike">
              <a:solidFill>
                <a:srgbClr val="000000"/>
              </a:solidFill>
              <a:latin typeface="Speak Pro"/>
            </a:endParaRPr>
          </a:p>
        </p:txBody>
      </p:sp>
      <p:sp>
        <p:nvSpPr>
          <p:cNvPr id="174" name="TextShape 2"/>
          <p:cNvSpPr txBox="1"/>
          <p:nvPr/>
        </p:nvSpPr>
        <p:spPr>
          <a:xfrm>
            <a:off x="1631520" y="2061000"/>
            <a:ext cx="9264600" cy="4110840"/>
          </a:xfrm>
          <a:prstGeom prst="rect">
            <a:avLst/>
          </a:prstGeom>
          <a:solidFill>
            <a:srgbClr val="f9fafa"/>
          </a:solidFill>
          <a:ln>
            <a:noFill/>
          </a:ln>
        </p:spPr>
        <p:txBody>
          <a:bodyPr lIns="0" rIns="0">
            <a:normAutofit fontScale="4000"/>
          </a:bodyPr>
          <a:p>
            <a:pPr marL="91440" indent="-91080">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6000" spc="-1" strike="noStrike">
                <a:solidFill>
                  <a:srgbClr val="404040"/>
                </a:solidFill>
                <a:latin typeface="Calibri"/>
              </a:rPr>
              <a:t>Son personas jurídicas públicas:</a:t>
            </a:r>
            <a:endParaRPr b="0" lang="es-ES" sz="6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6000" spc="-1" strike="noStrike">
                <a:solidFill>
                  <a:srgbClr val="404040"/>
                </a:solidFill>
                <a:latin typeface="Calibri"/>
              </a:rPr>
              <a:t>a) el Estado nacional, las Provincias, la Ciudad Autónoma de Buenos Aires, los municipios, las entidades autárquicas y las demás organizaciones constituidas en la República a las que el ordenamiento jurídico atribuya ese carácter;</a:t>
            </a:r>
            <a:endParaRPr b="0" lang="es-ES" sz="6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6000" spc="-1" strike="noStrike">
                <a:solidFill>
                  <a:srgbClr val="404040"/>
                </a:solidFill>
                <a:latin typeface="Calibri"/>
              </a:rPr>
              <a:t>b) los Estados extranjeros, las organizaciones a las que el derecho internacional público reconozca personalidad jurídica y toda otra persona jurídica constituida en el extranjero cuyo carácter público resulte de su derecho aplicable;</a:t>
            </a:r>
            <a:endParaRPr b="0" lang="es-ES" sz="6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6000" spc="-1" strike="noStrike">
                <a:solidFill>
                  <a:srgbClr val="404040"/>
                </a:solidFill>
                <a:latin typeface="Calibri"/>
              </a:rPr>
              <a:t>c) la Iglesia Católica</a:t>
            </a:r>
            <a:r>
              <a:rPr b="0" lang="es-ES" sz="2000" spc="-1" strike="noStrike">
                <a:solidFill>
                  <a:srgbClr val="404040"/>
                </a:solidFill>
                <a:latin typeface="Speak Pro"/>
              </a:rPr>
              <a:t>.</a:t>
            </a:r>
            <a:endParaRPr b="0" lang="es-ES" sz="2000" spc="-1" strike="noStrike">
              <a:solidFill>
                <a:srgbClr val="404040"/>
              </a:solidFill>
              <a:latin typeface="Speak Pro"/>
            </a:endParaRPr>
          </a:p>
          <a:p>
            <a:pPr marL="91440" indent="-91080">
              <a:lnSpc>
                <a:spcPct val="110000"/>
              </a:lnSpc>
              <a:spcBef>
                <a:spcPts val="1199"/>
              </a:spcBef>
              <a:spcAft>
                <a:spcPts val="201"/>
              </a:spcAft>
            </a:pPr>
            <a:br/>
            <a:endParaRPr b="0" lang="es-ES" sz="2000" spc="-1" strike="noStrike">
              <a:solidFill>
                <a:srgbClr val="404040"/>
              </a:solidFill>
              <a:latin typeface="Speak Pro"/>
            </a:endParaRPr>
          </a:p>
        </p:txBody>
      </p:sp>
      <p:sp>
        <p:nvSpPr>
          <p:cNvPr id="175" name="CustomShape 3"/>
          <p:cNvSpPr/>
          <p:nvPr/>
        </p:nvSpPr>
        <p:spPr>
          <a:xfrm>
            <a:off x="1440" y="2997000"/>
            <a:ext cx="1293480" cy="1439640"/>
          </a:xfrm>
          <a:prstGeom prst="homePlate">
            <a:avLst>
              <a:gd name="adj" fmla="val 50000"/>
            </a:avLst>
          </a:prstGeom>
          <a:solidFill>
            <a:srgbClr val="ffc000"/>
          </a:solidFill>
          <a:ln>
            <a:noFill/>
          </a:ln>
          <a:effectLst>
            <a:outerShdw algn="ctr" blurRad="4445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Calibri"/>
              </a:rPr>
              <a:t>ART 2 – TERCERA MENCIÓN</a:t>
            </a:r>
            <a:endParaRPr b="0" lang="es-ES" sz="4600" spc="-1" strike="noStrike">
              <a:solidFill>
                <a:srgbClr val="000000"/>
              </a:solidFill>
              <a:latin typeface="Speak Pro"/>
            </a:endParaRPr>
          </a:p>
        </p:txBody>
      </p:sp>
      <p:sp>
        <p:nvSpPr>
          <p:cNvPr id="177" name="TextShape 2"/>
          <p:cNvSpPr txBox="1"/>
          <p:nvPr/>
        </p:nvSpPr>
        <p:spPr>
          <a:xfrm>
            <a:off x="1097280" y="2108160"/>
            <a:ext cx="10058040" cy="3760560"/>
          </a:xfrm>
          <a:prstGeom prst="rect">
            <a:avLst/>
          </a:prstGeom>
          <a:noFill/>
          <a:ln>
            <a:noFill/>
          </a:ln>
        </p:spPr>
        <p:txBody>
          <a:bodyPr lIns="0" rIns="0">
            <a:normAutofit fontScale="76000"/>
          </a:bodyPr>
          <a:p>
            <a:pPr marL="91440" indent="-91080">
              <a:lnSpc>
                <a:spcPct val="110000"/>
              </a:lnSpc>
              <a:spcBef>
                <a:spcPts val="1199"/>
              </a:spcBef>
              <a:spcAft>
                <a:spcPts val="201"/>
              </a:spcAft>
              <a:buClr>
                <a:srgbClr val="e88b33"/>
              </a:buClr>
              <a:buFont typeface="Calibri"/>
              <a:buChar char=" "/>
            </a:pPr>
            <a:r>
              <a:rPr b="0" lang="es-ES" sz="2800" spc="-1" strike="noStrike">
                <a:solidFill>
                  <a:srgbClr val="ff0000"/>
                </a:solidFill>
                <a:latin typeface="Calibri"/>
              </a:rPr>
              <a:t>“</a:t>
            </a:r>
            <a:r>
              <a:rPr b="0" lang="es-ES" sz="2800" spc="-1" strike="noStrike">
                <a:solidFill>
                  <a:srgbClr val="ff0000"/>
                </a:solidFill>
                <a:latin typeface="Calibri"/>
              </a:rPr>
              <a:t>aquellas sociedades en las que el Estado Nacional, Provincial o municipal sea parte, cualquiera sea el porcentaje de su participación”</a:t>
            </a:r>
            <a:endParaRPr b="0" lang="es-ES" sz="2800" spc="-1" strike="noStrike">
              <a:solidFill>
                <a:srgbClr val="404040"/>
              </a:solidFill>
              <a:latin typeface="Speak Pro"/>
            </a:endParaRPr>
          </a:p>
          <a:p>
            <a:pPr>
              <a:lnSpc>
                <a:spcPct val="110000"/>
              </a:lnSpc>
              <a:spcBef>
                <a:spcPts val="1199"/>
              </a:spcBef>
              <a:spcAft>
                <a:spcPts val="201"/>
              </a:spcAft>
            </a:pPr>
            <a:endParaRPr b="0" lang="es-ES" sz="28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2800" spc="-1" strike="noStrike">
                <a:solidFill>
                  <a:srgbClr val="243541"/>
                </a:solidFill>
                <a:latin typeface="Calibri"/>
              </a:rPr>
              <a:t>DEBATE DOCTRINARIO </a:t>
            </a:r>
            <a:endParaRPr b="0" lang="es-ES" sz="28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2800" spc="-1" strike="noStrike">
                <a:solidFill>
                  <a:srgbClr val="243541"/>
                </a:solidFill>
                <a:latin typeface="Calibri"/>
              </a:rPr>
              <a:t>JURISPRUDENCIA : CUALQUIERA …..INCLUSO EL 100% ... FALLO ATC</a:t>
            </a:r>
            <a:endParaRPr b="0" lang="es-ES" sz="28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2800" spc="-1" strike="noStrike">
                <a:solidFill>
                  <a:srgbClr val="243541"/>
                </a:solidFill>
                <a:latin typeface="Calibri"/>
              </a:rPr>
              <a:t>LA LEY NO DISTINGUE , NO ES POSIBLE DISTINGUIR</a:t>
            </a:r>
            <a:endParaRPr b="0" lang="es-ES" sz="2800" spc="-1" strike="noStrike">
              <a:solidFill>
                <a:srgbClr val="404040"/>
              </a:solidFill>
              <a:latin typeface="Speak Pro"/>
            </a:endParaRPr>
          </a:p>
          <a:p>
            <a:pPr>
              <a:lnSpc>
                <a:spcPct val="110000"/>
              </a:lnSpc>
              <a:spcBef>
                <a:spcPts val="1199"/>
              </a:spcBef>
              <a:spcAft>
                <a:spcPts val="201"/>
              </a:spcAft>
            </a:pPr>
            <a:endParaRPr b="0" lang="es-ES" sz="28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643320" y="786240"/>
            <a:ext cx="3517200" cy="2093760"/>
          </a:xfrm>
          <a:prstGeom prst="rect">
            <a:avLst/>
          </a:prstGeom>
          <a:noFill/>
          <a:ln>
            <a:noFill/>
          </a:ln>
        </p:spPr>
        <p:txBody>
          <a:bodyPr anchor="b">
            <a:normAutofit fontScale="85000"/>
          </a:bodyPr>
          <a:p>
            <a:pPr algn="ctr">
              <a:lnSpc>
                <a:spcPct val="90000"/>
              </a:lnSpc>
            </a:pPr>
            <a:r>
              <a:rPr b="0" lang="es-ES" sz="16600" spc="-52" strike="noStrike">
                <a:solidFill>
                  <a:srgbClr val="ffffff"/>
                </a:solidFill>
                <a:latin typeface="Georgia Pro Cond Light"/>
              </a:rPr>
              <a:t>!</a:t>
            </a:r>
            <a:endParaRPr b="0" lang="es-ES" sz="16600" spc="-1" strike="noStrike">
              <a:solidFill>
                <a:srgbClr val="000000"/>
              </a:solidFill>
              <a:latin typeface="Speak Pro"/>
            </a:endParaRPr>
          </a:p>
        </p:txBody>
      </p:sp>
      <p:sp>
        <p:nvSpPr>
          <p:cNvPr id="179" name="TextShape 2"/>
          <p:cNvSpPr txBox="1"/>
          <p:nvPr/>
        </p:nvSpPr>
        <p:spPr>
          <a:xfrm>
            <a:off x="337320" y="3977640"/>
            <a:ext cx="4027320" cy="2129400"/>
          </a:xfrm>
          <a:prstGeom prst="rect">
            <a:avLst/>
          </a:prstGeom>
          <a:noFill/>
          <a:ln>
            <a:noFill/>
          </a:ln>
        </p:spPr>
        <p:txBody>
          <a:bodyPr>
            <a:normAutofit/>
          </a:bodyPr>
          <a:p>
            <a:pPr algn="ctr">
              <a:lnSpc>
                <a:spcPct val="110000"/>
              </a:lnSpc>
              <a:spcBef>
                <a:spcPts val="1199"/>
              </a:spcBef>
              <a:spcAft>
                <a:spcPts val="201"/>
              </a:spcAft>
            </a:pPr>
            <a:r>
              <a:rPr b="1" lang="es-ES" sz="4800" spc="-1" strike="noStrike">
                <a:solidFill>
                  <a:srgbClr val="ffffff"/>
                </a:solidFill>
                <a:latin typeface="Speak Pro"/>
              </a:rPr>
              <a:t>ACLARACIÓN</a:t>
            </a:r>
            <a:endParaRPr b="0" lang="es-ES" sz="4800" spc="-1" strike="noStrike">
              <a:solidFill>
                <a:srgbClr val="404040"/>
              </a:solidFill>
              <a:latin typeface="Speak Pro"/>
            </a:endParaRPr>
          </a:p>
        </p:txBody>
      </p:sp>
      <p:grpSp>
        <p:nvGrpSpPr>
          <p:cNvPr id="180" name="Group 3"/>
          <p:cNvGrpSpPr/>
          <p:nvPr/>
        </p:nvGrpSpPr>
        <p:grpSpPr>
          <a:xfrm>
            <a:off x="4925520" y="158760"/>
            <a:ext cx="6928920" cy="6506280"/>
            <a:chOff x="4925520" y="158760"/>
            <a:chExt cx="6928920" cy="6506280"/>
          </a:xfrm>
        </p:grpSpPr>
        <p:sp>
          <p:nvSpPr>
            <p:cNvPr id="181" name="CustomShape 4"/>
            <p:cNvSpPr/>
            <p:nvPr/>
          </p:nvSpPr>
          <p:spPr>
            <a:xfrm>
              <a:off x="4925520" y="5747760"/>
              <a:ext cx="6928560" cy="91728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3"/>
            <a:fillRef idx="0"/>
            <a:effectRef idx="1"/>
            <a:fontRef idx="minor"/>
          </p:style>
          <p:txBody>
            <a:bodyPr lIns="156600" rIns="156600" tIns="156600" bIns="156600" anchor="ctr">
              <a:noAutofit/>
            </a:bodyPr>
            <a:p>
              <a:pPr algn="ctr">
                <a:lnSpc>
                  <a:spcPct val="90000"/>
                </a:lnSpc>
                <a:spcAft>
                  <a:spcPts val="771"/>
                </a:spcAft>
              </a:pPr>
              <a:r>
                <a:rPr b="1" lang="es-AR" sz="2200" spc="-1" strike="noStrike">
                  <a:solidFill>
                    <a:srgbClr val="ffffff"/>
                  </a:solidFill>
                  <a:latin typeface="Speak Pro"/>
                </a:rPr>
                <a:t>U.T.E.  / A.C.E. )</a:t>
              </a:r>
              <a:endParaRPr b="0" lang="es-AR" sz="2200" spc="-1" strike="noStrike">
                <a:latin typeface="Arial"/>
              </a:endParaRPr>
            </a:p>
          </p:txBody>
        </p:sp>
        <p:sp>
          <p:nvSpPr>
            <p:cNvPr id="182" name="CustomShape 5"/>
            <p:cNvSpPr/>
            <p:nvPr/>
          </p:nvSpPr>
          <p:spPr>
            <a:xfrm rot="10800000">
              <a:off x="4925880" y="4350600"/>
              <a:ext cx="6928560" cy="1410840"/>
            </a:xfrm>
            <a:prstGeom prst="upArrowCallout">
              <a:avLst>
                <a:gd name="adj1" fmla="val 25000"/>
                <a:gd name="adj2" fmla="val 25000"/>
                <a:gd name="adj3" fmla="val 25000"/>
                <a:gd name="adj4" fmla="val 64977"/>
              </a:avLst>
            </a:prstGeom>
            <a:solidFill>
              <a:schemeClr val="accent1">
                <a:hueOff val="0"/>
                <a:satOff val="0"/>
                <a:lumOff val="0"/>
                <a:alphaOff val="0"/>
              </a:schemeClr>
            </a:solidFill>
            <a:ln>
              <a:solidFill>
                <a:schemeClr val="lt1">
                  <a:hueOff val="0"/>
                  <a:satOff val="0"/>
                  <a:lumOff val="0"/>
                  <a:alphaOff val="0"/>
                </a:schemeClr>
              </a:solidFill>
              <a:round/>
            </a:ln>
          </p:spPr>
          <p:style>
            <a:lnRef idx="3"/>
            <a:fillRef idx="0"/>
            <a:effectRef idx="1"/>
            <a:fontRef idx="minor"/>
          </p:style>
          <p:txBody>
            <a:bodyPr lIns="156600" rIns="156600" tIns="156600" bIns="156600" anchor="ctr" rot="10800000">
              <a:noAutofit/>
            </a:bodyPr>
            <a:p>
              <a:pPr algn="ctr">
                <a:lnSpc>
                  <a:spcPct val="90000"/>
                </a:lnSpc>
                <a:spcAft>
                  <a:spcPts val="771"/>
                </a:spcAft>
              </a:pPr>
              <a:r>
                <a:rPr b="1" lang="es-AR" sz="2200" spc="-1" strike="noStrike">
                  <a:solidFill>
                    <a:srgbClr val="ffffff"/>
                  </a:solidFill>
                  <a:latin typeface="Speak Pro"/>
                </a:rPr>
                <a:t>ergo , excluídos no sujetos derecho</a:t>
              </a:r>
              <a:endParaRPr b="0" lang="es-AR" sz="2200" spc="-1" strike="noStrike">
                <a:latin typeface="Arial"/>
              </a:endParaRPr>
            </a:p>
          </p:txBody>
        </p:sp>
        <p:sp>
          <p:nvSpPr>
            <p:cNvPr id="183" name="CustomShape 6"/>
            <p:cNvSpPr/>
            <p:nvPr/>
          </p:nvSpPr>
          <p:spPr>
            <a:xfrm rot="10800000">
              <a:off x="4925880" y="2953080"/>
              <a:ext cx="6928560" cy="1410840"/>
            </a:xfrm>
            <a:prstGeom prst="upArrowCallout">
              <a:avLst>
                <a:gd name="adj1" fmla="val 25000"/>
                <a:gd name="adj2" fmla="val 25000"/>
                <a:gd name="adj3" fmla="val 25000"/>
                <a:gd name="adj4" fmla="val 64977"/>
              </a:avLst>
            </a:prstGeom>
            <a:solidFill>
              <a:schemeClr val="accent1">
                <a:hueOff val="0"/>
                <a:satOff val="0"/>
                <a:lumOff val="0"/>
                <a:alphaOff val="0"/>
              </a:schemeClr>
            </a:solidFill>
            <a:ln>
              <a:solidFill>
                <a:schemeClr val="lt1">
                  <a:hueOff val="0"/>
                  <a:satOff val="0"/>
                  <a:lumOff val="0"/>
                  <a:alphaOff val="0"/>
                </a:schemeClr>
              </a:solidFill>
              <a:round/>
            </a:ln>
          </p:spPr>
          <p:style>
            <a:lnRef idx="3"/>
            <a:fillRef idx="0"/>
            <a:effectRef idx="1"/>
            <a:fontRef idx="minor"/>
          </p:style>
          <p:txBody>
            <a:bodyPr lIns="156600" rIns="156600" tIns="156600" bIns="156600" anchor="ctr" rot="10800000">
              <a:noAutofit/>
            </a:bodyPr>
            <a:p>
              <a:pPr algn="ctr">
                <a:lnSpc>
                  <a:spcPct val="90000"/>
                </a:lnSpc>
                <a:spcAft>
                  <a:spcPts val="771"/>
                </a:spcAft>
              </a:pPr>
              <a:r>
                <a:rPr b="1" lang="es-AR" sz="2200" spc="-1" strike="noStrike">
                  <a:solidFill>
                    <a:srgbClr val="ffffff"/>
                  </a:solidFill>
                  <a:latin typeface="Speak Pro"/>
                </a:rPr>
                <a:t>SUJETOS DE DERECHO </a:t>
              </a:r>
              <a:endParaRPr b="0" lang="es-AR" sz="2200" spc="-1" strike="noStrike">
                <a:latin typeface="Arial"/>
              </a:endParaRPr>
            </a:p>
          </p:txBody>
        </p:sp>
        <p:sp>
          <p:nvSpPr>
            <p:cNvPr id="184" name="CustomShape 7"/>
            <p:cNvSpPr/>
            <p:nvPr/>
          </p:nvSpPr>
          <p:spPr>
            <a:xfrm rot="10800000">
              <a:off x="4925880" y="1555920"/>
              <a:ext cx="6928560" cy="1410840"/>
            </a:xfrm>
            <a:prstGeom prst="upArrowCallout">
              <a:avLst>
                <a:gd name="adj1" fmla="val 25000"/>
                <a:gd name="adj2" fmla="val 25000"/>
                <a:gd name="adj3" fmla="val 25000"/>
                <a:gd name="adj4" fmla="val 64977"/>
              </a:avLst>
            </a:prstGeom>
            <a:solidFill>
              <a:schemeClr val="accent1">
                <a:hueOff val="0"/>
                <a:satOff val="0"/>
                <a:lumOff val="0"/>
                <a:alphaOff val="0"/>
              </a:schemeClr>
            </a:solidFill>
            <a:ln>
              <a:solidFill>
                <a:schemeClr val="lt1">
                  <a:hueOff val="0"/>
                  <a:satOff val="0"/>
                  <a:lumOff val="0"/>
                  <a:alphaOff val="0"/>
                </a:schemeClr>
              </a:solidFill>
              <a:round/>
            </a:ln>
          </p:spPr>
          <p:style>
            <a:lnRef idx="3"/>
            <a:fillRef idx="0"/>
            <a:effectRef idx="1"/>
            <a:fontRef idx="minor"/>
          </p:style>
          <p:txBody>
            <a:bodyPr lIns="156600" rIns="156600" tIns="156600" bIns="156600" anchor="ctr" rot="10800000">
              <a:noAutofit/>
            </a:bodyPr>
            <a:p>
              <a:pPr algn="ctr">
                <a:lnSpc>
                  <a:spcPct val="90000"/>
                </a:lnSpc>
                <a:spcAft>
                  <a:spcPts val="771"/>
                </a:spcAft>
              </a:pPr>
              <a:r>
                <a:rPr b="1" lang="es-AR" sz="2200" spc="-1" strike="noStrike">
                  <a:solidFill>
                    <a:srgbClr val="ffffff"/>
                  </a:solidFill>
                  <a:latin typeface="Speak Pro"/>
                </a:rPr>
                <a:t>DEUDORES como SUJETOS PASIVOS DE LOS PROCESOS CONCURSALES  </a:t>
              </a:r>
              <a:endParaRPr b="0" lang="es-AR" sz="2200" spc="-1" strike="noStrike">
                <a:latin typeface="Arial"/>
              </a:endParaRPr>
            </a:p>
          </p:txBody>
        </p:sp>
        <p:sp>
          <p:nvSpPr>
            <p:cNvPr id="185" name="CustomShape 8"/>
            <p:cNvSpPr/>
            <p:nvPr/>
          </p:nvSpPr>
          <p:spPr>
            <a:xfrm rot="10800000">
              <a:off x="4925880" y="158760"/>
              <a:ext cx="6928560" cy="1410840"/>
            </a:xfrm>
            <a:prstGeom prst="upArrowCallout">
              <a:avLst>
                <a:gd name="adj1" fmla="val 25000"/>
                <a:gd name="adj2" fmla="val 25000"/>
                <a:gd name="adj3" fmla="val 25000"/>
                <a:gd name="adj4" fmla="val 64977"/>
              </a:avLst>
            </a:prstGeom>
            <a:solidFill>
              <a:schemeClr val="accent1">
                <a:hueOff val="0"/>
                <a:satOff val="0"/>
                <a:lumOff val="0"/>
                <a:alphaOff val="0"/>
              </a:schemeClr>
            </a:solidFill>
            <a:ln>
              <a:solidFill>
                <a:schemeClr val="lt1">
                  <a:hueOff val="0"/>
                  <a:satOff val="0"/>
                  <a:lumOff val="0"/>
                  <a:alphaOff val="0"/>
                </a:schemeClr>
              </a:solidFill>
              <a:round/>
            </a:ln>
          </p:spPr>
          <p:style>
            <a:lnRef idx="3"/>
            <a:fillRef idx="0"/>
            <a:effectRef idx="1"/>
            <a:fontRef idx="minor"/>
          </p:style>
          <p:txBody>
            <a:bodyPr lIns="156600" rIns="156600" tIns="156600" bIns="156600" anchor="ctr" rot="10800000">
              <a:noAutofit/>
            </a:bodyPr>
            <a:p>
              <a:pPr algn="ctr">
                <a:lnSpc>
                  <a:spcPct val="90000"/>
                </a:lnSpc>
                <a:spcAft>
                  <a:spcPts val="771"/>
                </a:spcAft>
              </a:pPr>
              <a:r>
                <a:rPr b="1" lang="es-AR" sz="2200" spc="-1" strike="noStrike">
                  <a:solidFill>
                    <a:srgbClr val="ffffff"/>
                  </a:solidFill>
                  <a:latin typeface="Speak Pro"/>
                </a:rPr>
                <a:t>PRESUPUESTO SUBJETIVO</a:t>
              </a:r>
              <a:endParaRPr b="0" lang="es-AR" sz="2200" spc="-1" strike="noStrike">
                <a:latin typeface="Arial"/>
              </a:endParaRPr>
            </a:p>
          </p:txBody>
        </p:sp>
      </p:grpSp>
      <p:grpSp>
        <p:nvGrpSpPr>
          <p:cNvPr id="186" name="Group 9"/>
          <p:cNvGrpSpPr/>
          <p:nvPr/>
        </p:nvGrpSpPr>
        <p:grpSpPr>
          <a:xfrm>
            <a:off x="0" y="0"/>
            <a:ext cx="36000" cy="36000"/>
            <a:chOff x="0" y="0"/>
            <a:chExt cx="36000" cy="36000"/>
          </a:xfrm>
        </p:grpSpPr>
      </p:gr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457200" y="285840"/>
            <a:ext cx="9653040" cy="1445760"/>
          </a:xfrm>
          <a:prstGeom prst="rect">
            <a:avLst/>
          </a:prstGeom>
          <a:noFill/>
          <a:ln>
            <a:noFill/>
          </a:ln>
        </p:spPr>
        <p:txBody>
          <a:bodyPr anchor="b">
            <a:noAutofit/>
          </a:bodyPr>
          <a:p>
            <a:pPr algn="ctr">
              <a:lnSpc>
                <a:spcPct val="90000"/>
              </a:lnSpc>
            </a:pPr>
            <a:r>
              <a:rPr b="0" lang="es-ES" sz="9600" spc="-52" strike="noStrike">
                <a:solidFill>
                  <a:srgbClr val="ff0000"/>
                </a:solidFill>
                <a:latin typeface="Calibri"/>
              </a:rPr>
              <a:t>3</a:t>
            </a:r>
            <a:r>
              <a:rPr b="0" lang="es-ES" sz="5400" spc="-52" strike="noStrike">
                <a:solidFill>
                  <a:srgbClr val="ff0000"/>
                </a:solidFill>
                <a:latin typeface="Calibri"/>
              </a:rPr>
              <a:t>       PRESUPUESTOS</a:t>
            </a:r>
            <a:endParaRPr b="0" lang="es-ES" sz="5400" spc="-1" strike="noStrike">
              <a:solidFill>
                <a:srgbClr val="000000"/>
              </a:solidFill>
              <a:latin typeface="Speak Pro"/>
            </a:endParaRPr>
          </a:p>
        </p:txBody>
      </p:sp>
      <p:sp>
        <p:nvSpPr>
          <p:cNvPr id="145" name="TextShape 2"/>
          <p:cNvSpPr txBox="1"/>
          <p:nvPr/>
        </p:nvSpPr>
        <p:spPr>
          <a:xfrm>
            <a:off x="2023920" y="2214720"/>
            <a:ext cx="8229240" cy="4428720"/>
          </a:xfrm>
          <a:prstGeom prst="rect">
            <a:avLst/>
          </a:prstGeom>
          <a:noFill/>
          <a:ln>
            <a:noFill/>
          </a:ln>
        </p:spPr>
        <p:txBody>
          <a:bodyPr lIns="0" rIns="0">
            <a:normAutofit fontScale="91000"/>
          </a:bodyPr>
          <a:p>
            <a:pPr marL="91440" indent="-91080" algn="ctr">
              <a:lnSpc>
                <a:spcPct val="110000"/>
              </a:lnSpc>
              <a:spcBef>
                <a:spcPts val="1199"/>
              </a:spcBef>
              <a:spcAft>
                <a:spcPts val="201"/>
              </a:spcAft>
              <a:buClr>
                <a:srgbClr val="e88b33"/>
              </a:buClr>
              <a:buFont typeface="Calibri"/>
              <a:buChar char=" "/>
            </a:pPr>
            <a:r>
              <a:rPr b="1" lang="es-ES" sz="4800" spc="-1" strike="noStrike">
                <a:solidFill>
                  <a:srgbClr val="404040"/>
                </a:solidFill>
                <a:latin typeface="Speak Pro"/>
              </a:rPr>
              <a:t>1) SUBJETIVO</a:t>
            </a:r>
            <a:endParaRPr b="0" lang="es-ES" sz="4800" spc="-1" strike="noStrike">
              <a:solidFill>
                <a:srgbClr val="404040"/>
              </a:solidFill>
              <a:latin typeface="Speak Pro"/>
            </a:endParaRPr>
          </a:p>
          <a:p>
            <a:pPr algn="ctr">
              <a:lnSpc>
                <a:spcPct val="110000"/>
              </a:lnSpc>
              <a:spcBef>
                <a:spcPts val="1199"/>
              </a:spcBef>
              <a:spcAft>
                <a:spcPts val="201"/>
              </a:spcAft>
            </a:pPr>
            <a:endParaRPr b="0" lang="es-ES" sz="48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800" spc="-1" strike="noStrike">
                <a:solidFill>
                  <a:srgbClr val="404040"/>
                </a:solidFill>
                <a:latin typeface="Speak Pro"/>
              </a:rPr>
              <a:t>2) OBJETIVO</a:t>
            </a:r>
            <a:endParaRPr b="0" lang="es-ES" sz="4800" spc="-1" strike="noStrike">
              <a:solidFill>
                <a:srgbClr val="404040"/>
              </a:solidFill>
              <a:latin typeface="Speak Pro"/>
            </a:endParaRPr>
          </a:p>
          <a:p>
            <a:pPr algn="ctr">
              <a:lnSpc>
                <a:spcPct val="110000"/>
              </a:lnSpc>
              <a:spcBef>
                <a:spcPts val="1199"/>
              </a:spcBef>
              <a:spcAft>
                <a:spcPts val="201"/>
              </a:spcAft>
            </a:pPr>
            <a:endParaRPr b="0" lang="es-ES" sz="48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800" spc="-1" strike="noStrike">
                <a:solidFill>
                  <a:srgbClr val="404040"/>
                </a:solidFill>
                <a:latin typeface="Speak Pro"/>
              </a:rPr>
              <a:t>3) PROCESAL</a:t>
            </a:r>
            <a:endParaRPr b="0" lang="es-ES" sz="48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1097280" y="286560"/>
            <a:ext cx="10058040" cy="1450440"/>
          </a:xfrm>
          <a:prstGeom prst="rect">
            <a:avLst/>
          </a:prstGeom>
          <a:noFill/>
          <a:ln>
            <a:noFill/>
          </a:ln>
        </p:spPr>
        <p:txBody>
          <a:bodyPr anchor="b">
            <a:normAutofit/>
          </a:bodyPr>
          <a:p>
            <a:pPr>
              <a:lnSpc>
                <a:spcPct val="90000"/>
              </a:lnSpc>
            </a:pPr>
            <a:r>
              <a:rPr b="0" lang="es-ES" sz="4600" spc="-52" strike="noStrike">
                <a:solidFill>
                  <a:srgbClr val="404040"/>
                </a:solidFill>
                <a:latin typeface="Calibri"/>
              </a:rPr>
              <a:t>EL ART 2 sigue diciendo : </a:t>
            </a:r>
            <a:endParaRPr b="0" lang="es-ES" sz="4600" spc="-1" strike="noStrike">
              <a:solidFill>
                <a:srgbClr val="000000"/>
              </a:solidFill>
              <a:latin typeface="Speak Pro"/>
            </a:endParaRPr>
          </a:p>
        </p:txBody>
      </p:sp>
      <p:sp>
        <p:nvSpPr>
          <p:cNvPr id="188" name="TextShape 2"/>
          <p:cNvSpPr txBox="1"/>
          <p:nvPr/>
        </p:nvSpPr>
        <p:spPr>
          <a:xfrm>
            <a:off x="1097280" y="2108160"/>
            <a:ext cx="10058040" cy="3760560"/>
          </a:xfrm>
          <a:prstGeom prst="rect">
            <a:avLst/>
          </a:prstGeom>
          <a:noFill/>
          <a:ln>
            <a:noFill/>
          </a:ln>
        </p:spPr>
        <p:txBody>
          <a:bodyPr lIns="0" rIns="0">
            <a:normAutofit fontScale="38000"/>
          </a:bodyPr>
          <a:p>
            <a:pPr marL="91440" indent="-91080" algn="just">
              <a:lnSpc>
                <a:spcPct val="120000"/>
              </a:lnSpc>
              <a:spcBef>
                <a:spcPts val="1199"/>
              </a:spcBef>
              <a:spcAft>
                <a:spcPts val="201"/>
              </a:spcAft>
              <a:buClr>
                <a:srgbClr val="e88b33"/>
              </a:buClr>
              <a:buFont typeface="Calibri"/>
              <a:buChar char=" "/>
            </a:pPr>
            <a:br/>
            <a:r>
              <a:rPr b="0" lang="es-ES" sz="5400" spc="-1" strike="noStrike">
                <a:solidFill>
                  <a:srgbClr val="243541"/>
                </a:solidFill>
                <a:latin typeface="Speak Pro"/>
              </a:rPr>
              <a:t>Se consideran comprendidos:</a:t>
            </a:r>
            <a:endParaRPr b="0" lang="es-ES" sz="5400" spc="-1" strike="noStrike">
              <a:solidFill>
                <a:srgbClr val="404040"/>
              </a:solidFill>
              <a:latin typeface="Speak Pro"/>
            </a:endParaRPr>
          </a:p>
          <a:p>
            <a:pPr marL="91440" indent="-91080" algn="just">
              <a:lnSpc>
                <a:spcPct val="120000"/>
              </a:lnSpc>
              <a:spcBef>
                <a:spcPts val="1199"/>
              </a:spcBef>
              <a:spcAft>
                <a:spcPts val="201"/>
              </a:spcAft>
              <a:buClr>
                <a:srgbClr val="e88b33"/>
              </a:buClr>
              <a:buFont typeface="Calibri"/>
              <a:buChar char=" "/>
            </a:pPr>
            <a:r>
              <a:rPr b="0" lang="es-ES" sz="5400" spc="-1" strike="noStrike">
                <a:solidFill>
                  <a:srgbClr val="243541"/>
                </a:solidFill>
                <a:latin typeface="Speak Pro"/>
              </a:rPr>
              <a:t>1) </a:t>
            </a:r>
            <a:r>
              <a:rPr b="1" lang="es-ES" sz="5400" spc="-1" strike="noStrike">
                <a:solidFill>
                  <a:srgbClr val="ff0000"/>
                </a:solidFill>
                <a:latin typeface="Speak Pro"/>
              </a:rPr>
              <a:t>El patrimonio del fallecido</a:t>
            </a:r>
            <a:r>
              <a:rPr b="0" lang="es-ES" sz="5400" spc="-1" strike="noStrike">
                <a:solidFill>
                  <a:srgbClr val="243541"/>
                </a:solidFill>
                <a:latin typeface="Speak Pro"/>
              </a:rPr>
              <a:t>, mientras se mantenga separado del patrimonio de sucesores.</a:t>
            </a:r>
            <a:endParaRPr b="0" lang="es-ES" sz="54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845280" y="873000"/>
            <a:ext cx="10556640" cy="5133240"/>
          </a:xfrm>
          <a:prstGeom prst="rect">
            <a:avLst/>
          </a:prstGeom>
          <a:noFill/>
          <a:ln>
            <a:noFill/>
          </a:ln>
        </p:spPr>
        <p:txBody>
          <a:bodyPr lIns="0" rIns="0">
            <a:normAutofit fontScale="85000"/>
          </a:bodyPr>
          <a:p>
            <a:pPr marL="91440" indent="-91080" algn="just">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PATRIMONIO DEL FALLECIDO</a:t>
            </a:r>
            <a:endParaRPr b="0" lang="es-ES" sz="3600" spc="-1" strike="noStrike">
              <a:solidFill>
                <a:srgbClr val="404040"/>
              </a:solidFill>
              <a:latin typeface="Speak Pro"/>
            </a:endParaRPr>
          </a:p>
          <a:p>
            <a:pPr marL="1471320" algn="ctr">
              <a:lnSpc>
                <a:spcPct val="90000"/>
              </a:lnSpc>
              <a:spcBef>
                <a:spcPts val="201"/>
              </a:spcBef>
              <a:spcAft>
                <a:spcPts val="400"/>
              </a:spcAft>
            </a:pPr>
            <a:endParaRPr b="0" lang="es-ES" sz="3600" spc="-1" strike="noStrike">
              <a:solidFill>
                <a:srgbClr val="404040"/>
              </a:solidFill>
              <a:latin typeface="Speak Pro"/>
            </a:endParaRPr>
          </a:p>
          <a:p>
            <a:pPr marL="1471320" algn="ctr">
              <a:lnSpc>
                <a:spcPct val="90000"/>
              </a:lnSpc>
              <a:spcBef>
                <a:spcPts val="201"/>
              </a:spcBef>
              <a:spcAft>
                <a:spcPts val="400"/>
              </a:spcAft>
            </a:pPr>
            <a:endParaRPr b="0" lang="es-ES" sz="3600" spc="-1" strike="noStrike">
              <a:solidFill>
                <a:srgbClr val="404040"/>
              </a:solidFill>
              <a:latin typeface="Speak Pro"/>
            </a:endParaRPr>
          </a:p>
          <a:p>
            <a:pPr marL="1471320" algn="ctr">
              <a:lnSpc>
                <a:spcPct val="90000"/>
              </a:lnSpc>
              <a:spcBef>
                <a:spcPts val="201"/>
              </a:spcBef>
              <a:spcAft>
                <a:spcPts val="400"/>
              </a:spcAft>
            </a:pPr>
            <a:r>
              <a:rPr b="1" lang="es-ES" sz="3200" spc="-1" strike="noStrike">
                <a:solidFill>
                  <a:srgbClr val="000000"/>
                </a:solidFill>
                <a:latin typeface="Speak Pro"/>
              </a:rPr>
              <a:t>A PEDIDO DE LOS HEREDEROS </a:t>
            </a:r>
            <a:endParaRPr b="0" lang="es-ES" sz="32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3200" spc="-1" strike="noStrike">
                <a:solidFill>
                  <a:srgbClr val="000000"/>
                </a:solidFill>
                <a:latin typeface="Speak Pro"/>
              </a:rPr>
              <a:t>     </a:t>
            </a:r>
            <a:r>
              <a:rPr b="1" lang="es-ES" sz="3200" spc="-1" strike="noStrike">
                <a:solidFill>
                  <a:srgbClr val="000000"/>
                </a:solidFill>
                <a:latin typeface="Speak Pro"/>
              </a:rPr>
              <a:t>CONFORME ART.8</a:t>
            </a:r>
            <a:endParaRPr b="0" lang="es-ES" sz="32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3200" spc="-1" strike="noStrike">
                <a:solidFill>
                  <a:srgbClr val="000000"/>
                </a:solidFill>
                <a:latin typeface="Speak Pro"/>
              </a:rPr>
              <a:t>       </a:t>
            </a:r>
            <a:r>
              <a:rPr b="1" lang="es-ES" sz="3200" spc="-1" strike="noStrike">
                <a:solidFill>
                  <a:srgbClr val="000000"/>
                </a:solidFill>
                <a:latin typeface="Speak Pro"/>
              </a:rPr>
              <a:t>Y CON NUEVO CÓDIGO CIVIL Y COMERCIAL</a:t>
            </a:r>
            <a:endParaRPr b="0" lang="es-ES" sz="32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3200" spc="-1" strike="noStrike">
                <a:solidFill>
                  <a:srgbClr val="000000"/>
                </a:solidFill>
                <a:latin typeface="Speak Pro"/>
              </a:rPr>
              <a:t> </a:t>
            </a:r>
            <a:r>
              <a:rPr b="1" lang="es-ES" sz="3200" spc="-1" strike="noStrike" u="sng">
                <a:solidFill>
                  <a:srgbClr val="000000"/>
                </a:solidFill>
                <a:uFillTx/>
                <a:latin typeface="Speak Pro"/>
              </a:rPr>
              <a:t>A PEDIDO DE ACREEDORES, LEGATARIOS Y ALBACEAS!!</a:t>
            </a:r>
            <a:endParaRPr b="0" lang="es-ES" sz="3200" spc="-1" strike="noStrike">
              <a:solidFill>
                <a:srgbClr val="404040"/>
              </a:solidFill>
              <a:latin typeface="Speak Pro"/>
            </a:endParaRPr>
          </a:p>
          <a:p>
            <a:pPr algn="just">
              <a:lnSpc>
                <a:spcPct val="110000"/>
              </a:lnSpc>
              <a:spcBef>
                <a:spcPts val="1199"/>
              </a:spcBef>
              <a:spcAft>
                <a:spcPts val="201"/>
              </a:spcAft>
            </a:pPr>
            <a:endParaRPr b="0" lang="es-ES" sz="3200" spc="-1" strike="noStrike">
              <a:solidFill>
                <a:srgbClr val="404040"/>
              </a:solidFill>
              <a:latin typeface="Speak Pro"/>
            </a:endParaRPr>
          </a:p>
          <a:p>
            <a:pPr>
              <a:lnSpc>
                <a:spcPct val="110000"/>
              </a:lnSpc>
              <a:spcBef>
                <a:spcPts val="1199"/>
              </a:spcBef>
              <a:spcAft>
                <a:spcPts val="201"/>
              </a:spcAft>
            </a:pPr>
            <a:endParaRPr b="0" lang="es-ES" sz="32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415800" y="498600"/>
            <a:ext cx="11221920" cy="6144480"/>
          </a:xfrm>
          <a:prstGeom prst="rect">
            <a:avLst/>
          </a:prstGeom>
          <a:noFill/>
          <a:ln>
            <a:noFill/>
          </a:ln>
        </p:spPr>
        <p:txBody>
          <a:bodyPr lIns="0" rIns="0">
            <a:normAutofit fontScale="83000"/>
          </a:bodyPr>
          <a:p>
            <a:pPr marL="91440" indent="-91080" algn="just">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DEUDORES DOMICILIADOS EN EL EXTRANJERO</a:t>
            </a:r>
            <a:endParaRPr b="0" lang="es-ES" sz="36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0" lang="es-ES" sz="2000" spc="-1" strike="noStrike">
                <a:solidFill>
                  <a:srgbClr val="ff0000"/>
                </a:solidFill>
                <a:latin typeface="Speak Pro"/>
              </a:rPr>
              <a:t>DOMICILIO – NO RESIDENCIA EN EL EXTRANJERO!</a:t>
            </a:r>
            <a:endParaRPr b="0" lang="es-ES" sz="2000" spc="-1" strike="noStrike">
              <a:solidFill>
                <a:srgbClr val="404040"/>
              </a:solidFill>
              <a:latin typeface="Speak Pro"/>
            </a:endParaRPr>
          </a:p>
          <a:p>
            <a:pPr algn="just">
              <a:lnSpc>
                <a:spcPct val="110000"/>
              </a:lnSpc>
              <a:spcBef>
                <a:spcPts val="1199"/>
              </a:spcBef>
              <a:spcAft>
                <a:spcPts val="201"/>
              </a:spcAft>
            </a:pPr>
            <a:r>
              <a:rPr b="1" i="1" lang="es-ES" sz="3600" spc="-1" strike="noStrike">
                <a:solidFill>
                  <a:srgbClr val="404040"/>
                </a:solidFill>
                <a:latin typeface="Speak Pro"/>
              </a:rPr>
              <a:t>Art. 2 …inc. 2) Los deudores domiciliados en el extranjero respecto de bienes existentes en el país.</a:t>
            </a:r>
            <a:endParaRPr b="0" lang="es-ES" sz="36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u="sng">
                <a:solidFill>
                  <a:srgbClr val="404040"/>
                </a:solidFill>
                <a:uFillTx/>
                <a:latin typeface="Speak Pro"/>
              </a:rPr>
              <a:t>JURISPRUDENCIA dividida:</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1800" spc="-1" strike="noStrike">
                <a:solidFill>
                  <a:srgbClr val="404040"/>
                </a:solidFill>
                <a:latin typeface="Speak Pro"/>
              </a:rPr>
              <a:t>1)Una parte considera necesaria existencia bienes en el país para procedencia de quiebra</a:t>
            </a:r>
            <a:endParaRPr b="0" lang="es-ES" sz="18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1800" spc="-1" strike="noStrike">
                <a:solidFill>
                  <a:srgbClr val="ff0000"/>
                </a:solidFill>
                <a:latin typeface="Speak Pro"/>
              </a:rPr>
              <a:t>2)CORTE SUPREMA DE JUSTICIA DE LA NACION: resolvió en 2009 en “COMPAÑÍA GENERAL DE NEGOCIOS” </a:t>
            </a:r>
            <a:r>
              <a:rPr b="1" lang="es-ES" sz="1800" spc="-1" strike="noStrike">
                <a:solidFill>
                  <a:srgbClr val="404040"/>
                </a:solidFill>
                <a:latin typeface="Speak Pro"/>
              </a:rPr>
              <a:t>que la financiera uruguaya operó ilegalmente en territorio argentino, y fue declarada en quiebra en Argentina por aplicación del fraude a la ley nacional y por el Orden Público Internacional (a pedido de Mihanovich)</a:t>
            </a:r>
            <a:r>
              <a:rPr b="1" lang="es-ES" sz="1800" spc="-1" strike="noStrike">
                <a:solidFill>
                  <a:srgbClr val="ff0000"/>
                </a:solidFill>
                <a:latin typeface="Speak Pro"/>
              </a:rPr>
              <a:t>La Corte declaro que no es necesario que tenga bienes en el país </a:t>
            </a:r>
            <a:r>
              <a:rPr b="1" lang="es-ES" sz="1800" spc="-1" strike="noStrike">
                <a:solidFill>
                  <a:srgbClr val="404040"/>
                </a:solidFill>
                <a:latin typeface="Speak Pro"/>
              </a:rPr>
              <a:t>por aplicación del Tratado de Montevideo de 1889</a:t>
            </a:r>
            <a:endParaRPr b="0" lang="es-ES" sz="18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957600" y="137880"/>
            <a:ext cx="10197720" cy="1742040"/>
          </a:xfrm>
          <a:prstGeom prst="rect">
            <a:avLst/>
          </a:prstGeom>
          <a:noFill/>
          <a:ln>
            <a:noFill/>
          </a:ln>
        </p:spPr>
        <p:txBody>
          <a:bodyPr anchor="b">
            <a:normAutofit/>
          </a:bodyPr>
          <a:p>
            <a:pPr algn="ctr">
              <a:lnSpc>
                <a:spcPct val="90000"/>
              </a:lnSpc>
            </a:pPr>
            <a:r>
              <a:rPr b="0" lang="es-ES" sz="3600" spc="-52" strike="noStrike">
                <a:solidFill>
                  <a:srgbClr val="ff0000"/>
                </a:solidFill>
                <a:latin typeface="Calibri"/>
              </a:rPr>
              <a:t>CULMINA  ART 2  </a:t>
            </a:r>
            <a:br/>
            <a:r>
              <a:rPr b="0" lang="es-ES" sz="3600" spc="-52" strike="noStrike">
                <a:solidFill>
                  <a:srgbClr val="ff0000"/>
                </a:solidFill>
                <a:latin typeface="Calibri"/>
              </a:rPr>
              <a:t>con las  EXCEPCIONES EXPRESAS </a:t>
            </a:r>
            <a:br/>
            <a:r>
              <a:rPr b="0" lang="es-ES" sz="3600" spc="-52" strike="noStrike">
                <a:solidFill>
                  <a:srgbClr val="ff0000"/>
                </a:solidFill>
                <a:latin typeface="Calibri"/>
              </a:rPr>
              <a:t>AL PRESUPUESTO SUBJETIVO </a:t>
            </a:r>
            <a:endParaRPr b="0" lang="es-ES" sz="3600" spc="-1" strike="noStrike">
              <a:solidFill>
                <a:srgbClr val="000000"/>
              </a:solidFill>
              <a:latin typeface="Speak Pro"/>
            </a:endParaRPr>
          </a:p>
        </p:txBody>
      </p:sp>
      <p:sp>
        <p:nvSpPr>
          <p:cNvPr id="192" name="TextShape 2"/>
          <p:cNvSpPr txBox="1"/>
          <p:nvPr/>
        </p:nvSpPr>
        <p:spPr>
          <a:xfrm>
            <a:off x="1121400" y="2389680"/>
            <a:ext cx="10033920" cy="3479040"/>
          </a:xfrm>
          <a:prstGeom prst="rect">
            <a:avLst/>
          </a:prstGeom>
          <a:noFill/>
          <a:ln>
            <a:noFill/>
          </a:ln>
        </p:spPr>
        <p:txBody>
          <a:bodyPr lIns="0" rIns="0">
            <a:noAutofit/>
          </a:bodyPr>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ORIGINARIA LEY 24 522</a:t>
            </a:r>
            <a:endParaRPr b="0" lang="es-ES" sz="2000" spc="-1" strike="noStrike">
              <a:solidFill>
                <a:srgbClr val="404040"/>
              </a:solidFill>
              <a:latin typeface="Speak Pro"/>
            </a:endParaRPr>
          </a:p>
          <a:p>
            <a:pPr algn="ctr">
              <a:lnSpc>
                <a:spcPct val="110000"/>
              </a:lnSpc>
              <a:spcBef>
                <a:spcPts val="1199"/>
              </a:spcBef>
              <a:spcAft>
                <a:spcPts val="201"/>
              </a:spcAft>
            </a:pPr>
            <a:endParaRPr b="0" lang="es-ES" sz="2000" spc="-1" strike="noStrike">
              <a:solidFill>
                <a:srgbClr val="404040"/>
              </a:solidFill>
              <a:latin typeface="Speak Pro"/>
            </a:endParaRPr>
          </a:p>
          <a:p>
            <a:pPr algn="ctr">
              <a:lnSpc>
                <a:spcPct val="110000"/>
              </a:lnSpc>
              <a:spcBef>
                <a:spcPts val="1199"/>
              </a:spcBef>
              <a:spcAft>
                <a:spcPts val="201"/>
              </a:spcAft>
            </a:pPr>
            <a:r>
              <a:rPr b="0" lang="es-ES" sz="2000" spc="-1" strike="sngStrike">
                <a:solidFill>
                  <a:srgbClr val="404040"/>
                </a:solidFill>
                <a:latin typeface="Speak Pro"/>
              </a:rPr>
              <a:t>AFJP</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ff0000"/>
                </a:solidFill>
                <a:latin typeface="Speak Pro"/>
              </a:rPr>
              <a:t>ASEGURADORAS ( ÚNICA excepción HOY VIGENTE de las citadas por la ley, mecanismo liquidatorio específico conforme la ley que las regula) </a:t>
            </a:r>
            <a:endParaRPr b="0" lang="es-ES" sz="2000" spc="-1" strike="noStrike">
              <a:solidFill>
                <a:srgbClr val="404040"/>
              </a:solidFill>
              <a:latin typeface="Speak Pro"/>
            </a:endParaRPr>
          </a:p>
          <a:p>
            <a:pPr algn="ctr">
              <a:lnSpc>
                <a:spcPct val="110000"/>
              </a:lnSpc>
              <a:spcBef>
                <a:spcPts val="1199"/>
              </a:spcBef>
              <a:spcAft>
                <a:spcPts val="201"/>
              </a:spcAft>
            </a:pPr>
            <a:r>
              <a:rPr b="0" lang="es-ES" sz="2000" spc="-1" strike="sngStrike">
                <a:solidFill>
                  <a:srgbClr val="404040"/>
                </a:solidFill>
                <a:latin typeface="Speak Pro"/>
              </a:rPr>
              <a:t>MUTUALES </a:t>
            </a:r>
            <a:r>
              <a:rPr b="0" lang="es-ES" sz="2000" spc="-1" strike="noStrike">
                <a:solidFill>
                  <a:srgbClr val="404040"/>
                </a:solidFill>
                <a:latin typeface="Speak Pro"/>
              </a:rPr>
              <a:t>  ( hoy sujeto concursable por ley 25,374)</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1097280" y="286560"/>
            <a:ext cx="10058040" cy="1450440"/>
          </a:xfrm>
          <a:prstGeom prst="rect">
            <a:avLst/>
          </a:prstGeom>
          <a:noFill/>
          <a:ln>
            <a:noFill/>
          </a:ln>
        </p:spPr>
        <p:txBody>
          <a:bodyPr anchor="b">
            <a:normAutofit/>
          </a:bodyPr>
          <a:p>
            <a:pPr>
              <a:lnSpc>
                <a:spcPct val="90000"/>
              </a:lnSpc>
            </a:pPr>
            <a:r>
              <a:rPr b="0" lang="es-ES" sz="4600" spc="-52" strike="noStrike">
                <a:solidFill>
                  <a:srgbClr val="ff0000"/>
                </a:solidFill>
                <a:latin typeface="Calibri"/>
              </a:rPr>
              <a:t>OTRAS EXCEPCIONES  </a:t>
            </a:r>
            <a:br/>
            <a:r>
              <a:rPr b="0" lang="es-ES" sz="4600" spc="-52" strike="noStrike">
                <a:solidFill>
                  <a:srgbClr val="ff0000"/>
                </a:solidFill>
                <a:latin typeface="Calibri"/>
              </a:rPr>
              <a:t>AL PRESUPUESTO SUBJETIVO</a:t>
            </a:r>
            <a:endParaRPr b="0" lang="es-ES" sz="4600" spc="-1" strike="noStrike">
              <a:solidFill>
                <a:srgbClr val="000000"/>
              </a:solidFill>
              <a:latin typeface="Speak Pro"/>
            </a:endParaRPr>
          </a:p>
        </p:txBody>
      </p:sp>
      <p:sp>
        <p:nvSpPr>
          <p:cNvPr id="194" name="TextShape 2"/>
          <p:cNvSpPr txBox="1"/>
          <p:nvPr/>
        </p:nvSpPr>
        <p:spPr>
          <a:xfrm>
            <a:off x="1097280" y="2108160"/>
            <a:ext cx="10058040" cy="376056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Courier New"/>
              <a:buChar char="o"/>
            </a:pPr>
            <a:r>
              <a:rPr b="0" lang="es-ES" sz="2000" spc="-1" strike="noStrike">
                <a:solidFill>
                  <a:srgbClr val="404040"/>
                </a:solidFill>
                <a:latin typeface="Speak Pro"/>
              </a:rPr>
              <a:t>  </a:t>
            </a:r>
            <a:r>
              <a:rPr b="0" lang="es-ES" sz="2000" spc="-1" strike="noStrike">
                <a:solidFill>
                  <a:srgbClr val="404040"/>
                </a:solidFill>
                <a:latin typeface="Speak Pro"/>
              </a:rPr>
              <a:t>PATRIMONIO FIDEICOMITIDO</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ourier New"/>
              <a:buChar char="o"/>
            </a:pPr>
            <a:r>
              <a:rPr b="0" lang="es-ES" sz="2000" spc="-1" strike="noStrike">
                <a:solidFill>
                  <a:srgbClr val="404040"/>
                </a:solidFill>
                <a:latin typeface="Speak Pro"/>
              </a:rPr>
              <a:t>  </a:t>
            </a:r>
            <a:r>
              <a:rPr b="0" lang="es-ES" sz="2000" spc="-1" strike="noStrike">
                <a:solidFill>
                  <a:srgbClr val="404040"/>
                </a:solidFill>
                <a:latin typeface="Speak Pro"/>
              </a:rPr>
              <a:t>ART</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ourier New"/>
              <a:buChar char="o"/>
            </a:pPr>
            <a:r>
              <a:rPr b="0" lang="es-ES" sz="2000" spc="-1" strike="noStrike">
                <a:solidFill>
                  <a:srgbClr val="404040"/>
                </a:solidFill>
                <a:latin typeface="Speak Pro"/>
              </a:rPr>
              <a:t>  </a:t>
            </a:r>
            <a:r>
              <a:rPr b="0" lang="es-ES" sz="2000" spc="-1" strike="noStrike">
                <a:solidFill>
                  <a:srgbClr val="404040"/>
                </a:solidFill>
                <a:latin typeface="Speak Pro"/>
              </a:rPr>
              <a:t>EX ENTIDAD FINANCIERA   PUEDE QUEBRAR PERO NO CONCURSARSE preventivamente   conforme L.E.F. </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1097280" y="286560"/>
            <a:ext cx="10058040" cy="1450440"/>
          </a:xfrm>
          <a:prstGeom prst="rect">
            <a:avLst/>
          </a:prstGeom>
          <a:noFill/>
          <a:ln>
            <a:noFill/>
          </a:ln>
        </p:spPr>
        <p:txBody>
          <a:bodyPr anchor="b">
            <a:noAutofit/>
          </a:bodyPr>
          <a:p>
            <a:pPr>
              <a:lnSpc>
                <a:spcPct val="90000"/>
              </a:lnSpc>
            </a:pPr>
            <a:r>
              <a:rPr b="1" lang="es-ES" sz="4600" spc="-52" strike="noStrike">
                <a:solidFill>
                  <a:srgbClr val="000000"/>
                </a:solidFill>
                <a:latin typeface="Gill Sans"/>
              </a:rPr>
              <a:t>ARTICULO 11 ley 25.728 (2003)*</a:t>
            </a:r>
            <a:endParaRPr b="0" lang="es-ES" sz="4600" spc="-1" strike="noStrike">
              <a:solidFill>
                <a:srgbClr val="000000"/>
              </a:solidFill>
              <a:latin typeface="Speak Pro"/>
            </a:endParaRPr>
          </a:p>
        </p:txBody>
      </p:sp>
      <p:sp>
        <p:nvSpPr>
          <p:cNvPr id="196" name="TextShape 2"/>
          <p:cNvSpPr txBox="1"/>
          <p:nvPr/>
        </p:nvSpPr>
        <p:spPr>
          <a:xfrm>
            <a:off x="263160" y="1925640"/>
            <a:ext cx="11737080" cy="4932000"/>
          </a:xfrm>
          <a:prstGeom prst="rect">
            <a:avLst/>
          </a:prstGeom>
          <a:noFill/>
          <a:ln>
            <a:noFill/>
          </a:ln>
        </p:spPr>
        <p:txBody>
          <a:bodyPr lIns="0" rIns="0">
            <a:normAutofit fontScale="8000"/>
          </a:bodyPr>
          <a:p>
            <a:pPr marL="91440" indent="-91080" algn="just">
              <a:lnSpc>
                <a:spcPct val="110000"/>
              </a:lnSpc>
              <a:spcBef>
                <a:spcPts val="1199"/>
              </a:spcBef>
              <a:spcAft>
                <a:spcPts val="201"/>
              </a:spcAft>
              <a:buClr>
                <a:srgbClr val="e88b33"/>
              </a:buClr>
              <a:buFont typeface="Calibri"/>
              <a:buChar char=" "/>
            </a:pPr>
            <a:r>
              <a:rPr b="0" lang="es-ES" sz="2000" spc="-1" strike="noStrike">
                <a:solidFill>
                  <a:srgbClr val="000000"/>
                </a:solidFill>
                <a:latin typeface="Gill Sans"/>
              </a:rPr>
              <a:t>— </a:t>
            </a:r>
            <a:r>
              <a:rPr b="0" lang="es-ES" sz="2900" spc="-1" strike="noStrike">
                <a:solidFill>
                  <a:srgbClr val="000000"/>
                </a:solidFill>
                <a:latin typeface="Gill Sans"/>
              </a:rPr>
              <a:t>Sustitúyese el artículo 50 de la Ley de Entidades Financieras Nº 21.526 y sus modificaciones, por el siguiente:</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0" lang="es-ES" sz="2900" spc="-1" strike="noStrike">
                <a:solidFill>
                  <a:srgbClr val="000000"/>
                </a:solidFill>
                <a:latin typeface="Gill Sans"/>
              </a:rPr>
              <a:t>"Artículo 50: Las entidades financieras no podrán solicitar la formación de concurso preventivo ni su propia quiebra. No podrá decretarse la quiebra de las entidades financieras hasta tanto les sea revocada la autorización para funcionar por el BANCO CENTRAL DE LA REPUBLICA ARGENTINA. A partir de esa revocación regirá lo dispuesto en el artículo 52 de la presente ley.</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0" lang="es-ES" sz="2900" spc="-1" strike="noStrike">
                <a:solidFill>
                  <a:srgbClr val="000000"/>
                </a:solidFill>
                <a:latin typeface="Gill Sans"/>
              </a:rPr>
              <a:t>Cuando la quiebra sea pedida por circunstancias que la harían procedente según la legislación común, los jueces rechazarán de oficio el pedido y darán intervención al BANCO CENTRAL DE LA REPUBLICA ARGENTINA para que, si así correspondiere, se formalice la petición de quiebra.</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0" lang="es-ES" sz="2900" spc="-1" strike="noStrike">
                <a:solidFill>
                  <a:srgbClr val="000000"/>
                </a:solidFill>
                <a:latin typeface="Gill Sans"/>
              </a:rPr>
              <a:t>Si la resolución del BANCO CENTRAL DE LA REPUBLICA ARGENTINA que dispone la revocación de la autorización para funcionar, comprendiere la decisión de peticionar la quiebra de la ex entidad, dicho pedido deberá formalizarse inmediatamente ante el juez competente.</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0" lang="es-ES" sz="2900" spc="-1" strike="noStrike">
                <a:solidFill>
                  <a:srgbClr val="000000"/>
                </a:solidFill>
                <a:latin typeface="Gill Sans"/>
              </a:rPr>
              <a:t>Ante un pedido de quiebra formulado por el liquidador judicial el juez podrá dictarla sin más trámite, conforme lo establecido en el párrafo anterior o de considerarlo necesario, emplazar al deudor en los términos y plazos que la Ley de Concursos y Quiebras establece, para que invoque y pruebe cuanto estime conveniente a su derecho.“</a:t>
            </a:r>
            <a:endParaRPr b="0" lang="es-ES" sz="2900" spc="-1" strike="noStrike">
              <a:solidFill>
                <a:srgbClr val="404040"/>
              </a:solidFill>
              <a:latin typeface="Speak Pro"/>
            </a:endParaRPr>
          </a:p>
          <a:p>
            <a:pPr>
              <a:lnSpc>
                <a:spcPct val="110000"/>
              </a:lnSpc>
              <a:spcBef>
                <a:spcPts val="1199"/>
              </a:spcBef>
              <a:spcAft>
                <a:spcPts val="201"/>
              </a:spcAft>
            </a:pPr>
            <a:r>
              <a:rPr b="0" lang="es-ES" sz="4000" spc="-1" strike="noStrike">
                <a:solidFill>
                  <a:srgbClr val="000000"/>
                </a:solidFill>
                <a:latin typeface="Gill Sans"/>
              </a:rPr>
              <a:t>* </a:t>
            </a:r>
            <a:r>
              <a:rPr b="0" i="1" lang="es-ES" sz="4000" spc="-1" strike="noStrike">
                <a:solidFill>
                  <a:srgbClr val="000000"/>
                </a:solidFill>
                <a:latin typeface="Gill Sans"/>
              </a:rPr>
              <a:t>Con anterioridad a esta reforma, debate doctrinario y jurisprudencial , por ubicación de una coma. Fallos que en dicho contexto normativo admitieron el c.p. de bancos al que el BCRA había revocado la autorización para funcionar: Banco de Suquía S.a. s/ Concurso Preventivo  2002 Córdoba  y  Banco Bisel s.a. s/ concurso preventivo 2002 Rosario.</a:t>
            </a:r>
            <a:endParaRPr b="0" lang="es-ES" sz="4000" spc="-1" strike="noStrike">
              <a:solidFill>
                <a:srgbClr val="404040"/>
              </a:solidFill>
              <a:latin typeface="Speak Pro"/>
            </a:endParaRPr>
          </a:p>
          <a:p>
            <a:pPr algn="ctr">
              <a:lnSpc>
                <a:spcPct val="110000"/>
              </a:lnSpc>
              <a:spcBef>
                <a:spcPts val="1199"/>
              </a:spcBef>
              <a:spcAft>
                <a:spcPts val="201"/>
              </a:spcAft>
            </a:pPr>
            <a:r>
              <a:rPr b="0" i="1" lang="es-ES" sz="5100" spc="-1" strike="noStrike">
                <a:solidFill>
                  <a:srgbClr val="ff0000"/>
                </a:solidFill>
                <a:latin typeface="Gill Sans"/>
              </a:rPr>
              <a:t>Con el actual texto, NO HAY MAS  DUDAS,  las entidades financieras no pueden concursarse preventivamente.</a:t>
            </a:r>
            <a:endParaRPr b="0" lang="es-ES" sz="5100" spc="-1" strike="noStrike">
              <a:solidFill>
                <a:srgbClr val="404040"/>
              </a:solidFill>
              <a:latin typeface="Speak Pro"/>
            </a:endParaRPr>
          </a:p>
          <a:p>
            <a:pPr algn="ctr">
              <a:lnSpc>
                <a:spcPct val="110000"/>
              </a:lnSpc>
              <a:spcBef>
                <a:spcPts val="1199"/>
              </a:spcBef>
              <a:spcAft>
                <a:spcPts val="201"/>
              </a:spcAft>
            </a:pPr>
            <a:r>
              <a:rPr b="0" i="1" lang="es-ES" sz="5100" spc="-1" strike="noStrike">
                <a:solidFill>
                  <a:srgbClr val="ff0000"/>
                </a:solidFill>
                <a:latin typeface="Gill Sans"/>
              </a:rPr>
              <a:t>Si podrían quebrar conforme la ley 24.522 siempre que el BCRA les haya retirado la autorización para funcionar.</a:t>
            </a:r>
            <a:endParaRPr b="0" lang="es-ES" sz="5100" spc="-1" strike="noStrike">
              <a:solidFill>
                <a:srgbClr val="404040"/>
              </a:solidFill>
              <a:latin typeface="Speak Pro"/>
            </a:endParaRPr>
          </a:p>
          <a:p>
            <a:pPr algn="ctr">
              <a:lnSpc>
                <a:spcPct val="110000"/>
              </a:lnSpc>
              <a:spcBef>
                <a:spcPts val="1199"/>
              </a:spcBef>
              <a:spcAft>
                <a:spcPts val="201"/>
              </a:spcAft>
            </a:pPr>
            <a:endParaRPr b="0" lang="es-ES" sz="5100" spc="-1" strike="noStrike">
              <a:solidFill>
                <a:srgbClr val="404040"/>
              </a:solidFill>
              <a:latin typeface="Speak Pro"/>
            </a:endParaRPr>
          </a:p>
          <a:p>
            <a:pPr>
              <a:lnSpc>
                <a:spcPct val="110000"/>
              </a:lnSpc>
              <a:spcBef>
                <a:spcPts val="1199"/>
              </a:spcBef>
              <a:spcAft>
                <a:spcPts val="201"/>
              </a:spcAft>
            </a:pPr>
            <a:endParaRPr b="0" lang="es-ES" sz="5100" spc="-1" strike="noStrike">
              <a:solidFill>
                <a:srgbClr val="404040"/>
              </a:solidFill>
              <a:latin typeface="Speak Pro"/>
            </a:endParaRPr>
          </a:p>
        </p:txBody>
      </p:sp>
    </p:spTree>
  </p:cSld>
  <mc:AlternateContent>
    <mc:Choice Requires="p14">
      <p:transition spd="med" p14:dur="700">
        <p:fade/>
      </p:transition>
    </mc:Choice>
    <mc:Fallback>
      <p:transition spd="med">
        <p:fade/>
      </p:transition>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2000" spc="-52" strike="noStrike">
                <a:solidFill>
                  <a:srgbClr val="404040"/>
                </a:solidFill>
                <a:latin typeface="Calibri"/>
              </a:rPr>
              <a:t>Repasando con distintos ejemplos </a:t>
            </a:r>
            <a:br/>
            <a:r>
              <a:rPr b="0" lang="es-ES" sz="4600" spc="-52" strike="noStrike">
                <a:solidFill>
                  <a:srgbClr val="ff0000"/>
                </a:solidFill>
                <a:latin typeface="Calibri"/>
              </a:rPr>
              <a:t>No</a:t>
            </a:r>
            <a:r>
              <a:rPr b="0" lang="es-ES" sz="4600" spc="-52" strike="noStrike">
                <a:solidFill>
                  <a:srgbClr val="404040"/>
                </a:solidFill>
                <a:latin typeface="Calibri"/>
              </a:rPr>
              <a:t> son sujetos concursables </a:t>
            </a:r>
            <a:endParaRPr b="0" lang="es-ES" sz="4600" spc="-1" strike="noStrike">
              <a:solidFill>
                <a:srgbClr val="000000"/>
              </a:solidFill>
              <a:latin typeface="Speak Pro"/>
            </a:endParaRPr>
          </a:p>
        </p:txBody>
      </p:sp>
      <p:sp>
        <p:nvSpPr>
          <p:cNvPr id="198" name="TextShape 2"/>
          <p:cNvSpPr txBox="1"/>
          <p:nvPr/>
        </p:nvSpPr>
        <p:spPr>
          <a:xfrm>
            <a:off x="736920" y="1877400"/>
            <a:ext cx="11454480" cy="4604760"/>
          </a:xfrm>
          <a:prstGeom prst="rect">
            <a:avLst/>
          </a:prstGeom>
          <a:noFill/>
          <a:ln>
            <a:noFill/>
          </a:ln>
        </p:spPr>
        <p:txBody>
          <a:bodyPr lIns="0" rIns="0">
            <a:normAutofit fontScale="76000"/>
          </a:bodyPr>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Aseguradoras</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A.R.T.</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Bienes sometidos a contrato de Fideicomiso </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Fondos comunes de Inversión </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Personas Jurídicas Públicas ( conforme   art 146 CCYC :  Estado Nacional, Provincial y Municipal,   C.A.B.A, Entidades autárquicas, Estados Extranjeros, las organizaciones a las que el derecho internacional público  reconozca personalidad jurídica,  la Iglesia Católica, etc )</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A.C.E.</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U.T.E.</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ONG reconocida por el Derecho Internacional</a:t>
            </a:r>
            <a:endParaRPr b="0" lang="es-ES" sz="2000" spc="-1" strike="noStrike">
              <a:solidFill>
                <a:srgbClr val="404040"/>
              </a:solidFill>
              <a:latin typeface="Speak Pro"/>
            </a:endParaRPr>
          </a:p>
          <a:p>
            <a:pPr marL="452520" indent="-456840">
              <a:lnSpc>
                <a:spcPct val="110000"/>
              </a:lnSpc>
              <a:spcBef>
                <a:spcPts val="1199"/>
              </a:spcBef>
              <a:spcAft>
                <a:spcPts val="201"/>
              </a:spcAft>
              <a:buClr>
                <a:srgbClr val="e88b33"/>
              </a:buClr>
              <a:buFont typeface="Wingdings" charset="2"/>
              <a:buChar char=""/>
            </a:pPr>
            <a:r>
              <a:rPr b="1" lang="es-ES" sz="2000" spc="-1" strike="noStrike">
                <a:solidFill>
                  <a:srgbClr val="243541"/>
                </a:solidFill>
                <a:latin typeface="Speak Pro"/>
              </a:rPr>
              <a:t>Ex entidad financiera (puede quebrar pero no concursarse prev.)</a:t>
            </a:r>
            <a:endParaRPr b="0" lang="es-ES" sz="2000" spc="-1" strike="noStrike">
              <a:solidFill>
                <a:srgbClr val="404040"/>
              </a:solidFill>
              <a:latin typeface="Speak Pro"/>
            </a:endParaRPr>
          </a:p>
          <a:p>
            <a:pPr marL="452520" indent="-456840">
              <a:lnSpc>
                <a:spcPct val="110000"/>
              </a:lnSpc>
              <a:spcBef>
                <a:spcPts val="1199"/>
              </a:spcBef>
              <a:spcAft>
                <a:spcPts val="201"/>
              </a:spcAft>
            </a:pPr>
            <a:endParaRPr b="0" lang="es-ES" sz="2000" spc="-1" strike="noStrike">
              <a:solidFill>
                <a:srgbClr val="404040"/>
              </a:solidFill>
              <a:latin typeface="Speak Pro"/>
            </a:endParaRPr>
          </a:p>
          <a:p>
            <a:pPr marL="452520" indent="-456840">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
        <p:nvSpPr>
          <p:cNvPr id="199" name="CustomShape 3"/>
          <p:cNvSpPr/>
          <p:nvPr/>
        </p:nvSpPr>
        <p:spPr>
          <a:xfrm>
            <a:off x="10518480" y="375480"/>
            <a:ext cx="1151640" cy="1142640"/>
          </a:xfrm>
          <a:prstGeom prst="actionButtonHelp">
            <a:avLst/>
          </a:prstGeom>
          <a:solidFill>
            <a:schemeClr val="accent5"/>
          </a:solidFill>
          <a:ln>
            <a:noFill/>
          </a:ln>
          <a:effectLst>
            <a:outerShdw algn="ctr" blurRad="44450" dir="5400000" dist="2808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886680" y="214200"/>
            <a:ext cx="10446120" cy="5867640"/>
          </a:xfrm>
          <a:prstGeom prst="rect">
            <a:avLst/>
          </a:prstGeom>
          <a:solidFill>
            <a:srgbClr val="ffffff"/>
          </a:solidFill>
          <a:ln>
            <a:noFill/>
          </a:ln>
        </p:spPr>
        <p:txBody>
          <a:bodyPr lIns="0" rIns="0">
            <a:normAutofit fontScale="88000"/>
          </a:bodyPr>
          <a:p>
            <a:pPr marL="91440" indent="-91080">
              <a:lnSpc>
                <a:spcPct val="110000"/>
              </a:lnSpc>
              <a:spcBef>
                <a:spcPts val="1199"/>
              </a:spcBef>
              <a:spcAft>
                <a:spcPts val="201"/>
              </a:spcAft>
              <a:buClr>
                <a:srgbClr val="e88b33"/>
              </a:buClr>
              <a:buFont typeface="Calibri"/>
              <a:buChar char=" "/>
            </a:pPr>
            <a:r>
              <a:rPr b="1" lang="es-ES" sz="4400" spc="-1" strike="noStrike">
                <a:solidFill>
                  <a:srgbClr val="ff0000"/>
                </a:solidFill>
                <a:latin typeface="Speak Pro"/>
              </a:rPr>
              <a:t>2</a:t>
            </a:r>
            <a:endParaRPr b="0" lang="es-ES" sz="44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1" lang="es-ES" sz="4400" spc="-1" strike="noStrike">
                <a:solidFill>
                  <a:srgbClr val="ff0000"/>
                </a:solidFill>
                <a:latin typeface="Speak Pro"/>
              </a:rPr>
              <a:t>PRESUPUESTO OBJETIVO</a:t>
            </a:r>
            <a:endParaRPr b="0" lang="es-ES" sz="4400" spc="-1" strike="noStrike">
              <a:solidFill>
                <a:srgbClr val="404040"/>
              </a:solidFill>
              <a:latin typeface="Speak Pro"/>
            </a:endParaRPr>
          </a:p>
          <a:p>
            <a:pPr algn="ctr">
              <a:lnSpc>
                <a:spcPct val="110000"/>
              </a:lnSpc>
              <a:spcBef>
                <a:spcPts val="1199"/>
              </a:spcBef>
              <a:spcAft>
                <a:spcPts val="201"/>
              </a:spcAft>
            </a:pPr>
            <a:endParaRPr b="0" lang="es-ES" sz="4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300" spc="-1" strike="noStrike">
                <a:solidFill>
                  <a:srgbClr val="c00000"/>
                </a:solidFill>
                <a:latin typeface="Speak Pro"/>
              </a:rPr>
              <a:t>ESTADO DE CESACIÓN DE PAGOS </a:t>
            </a:r>
            <a:endParaRPr b="0" lang="es-ES" sz="43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4300" spc="-1" strike="noStrike">
                <a:solidFill>
                  <a:srgbClr val="c00000"/>
                </a:solidFill>
                <a:latin typeface="Speak Pro"/>
              </a:rPr>
              <a:t>O INSOLVENCIA</a:t>
            </a:r>
            <a:endParaRPr b="0" lang="es-ES" sz="4300" spc="-1" strike="noStrike">
              <a:solidFill>
                <a:srgbClr val="404040"/>
              </a:solidFill>
              <a:latin typeface="Speak Pro"/>
            </a:endParaRPr>
          </a:p>
          <a:p>
            <a:pPr>
              <a:lnSpc>
                <a:spcPct val="110000"/>
              </a:lnSpc>
              <a:spcBef>
                <a:spcPts val="1199"/>
              </a:spcBef>
              <a:spcAft>
                <a:spcPts val="201"/>
              </a:spcAft>
            </a:pPr>
            <a:endParaRPr b="0" lang="es-ES" sz="43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000" spc="-1" strike="noStrike">
                <a:solidFill>
                  <a:srgbClr val="243541"/>
                </a:solidFill>
                <a:latin typeface="Speak Pro"/>
              </a:rPr>
              <a:t>ARTICULO 1°.- Cesación de pagos. El estado de cesación de pagos, cualquiera sea su causa y la naturaleza de las obligaciones a las que afecto, es presupuesto para la apertura de los concursos regulados en esta ley, sin perjuicio de lo dispuesto por los artículos 66 y 69.</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1053000" y="325080"/>
            <a:ext cx="10348920" cy="6429240"/>
          </a:xfrm>
          <a:prstGeom prst="rect">
            <a:avLst/>
          </a:prstGeom>
          <a:noFill/>
          <a:ln>
            <a:noFill/>
          </a:ln>
        </p:spPr>
        <p:txBody>
          <a:bodyPr lIns="0" rIns="0">
            <a:normAutofit fontScale="56000"/>
          </a:bodyPr>
          <a:p>
            <a:pPr algn="just">
              <a:lnSpc>
                <a:spcPct val="110000"/>
              </a:lnSpc>
              <a:spcBef>
                <a:spcPts val="1199"/>
              </a:spcBef>
              <a:spcAft>
                <a:spcPts val="201"/>
              </a:spcAft>
            </a:pPr>
            <a:r>
              <a:rPr b="1" lang="es-ES" sz="4400" spc="-1" strike="noStrike">
                <a:solidFill>
                  <a:srgbClr val="ff0000"/>
                </a:solidFill>
                <a:latin typeface="Speak Pro"/>
              </a:rPr>
              <a:t>ESTADO</a:t>
            </a:r>
            <a:endParaRPr b="0" lang="es-ES" sz="4400" spc="-1" strike="noStrike">
              <a:solidFill>
                <a:srgbClr val="404040"/>
              </a:solidFill>
              <a:latin typeface="Speak Pro"/>
            </a:endParaRPr>
          </a:p>
          <a:p>
            <a:pPr algn="just">
              <a:lnSpc>
                <a:spcPct val="110000"/>
              </a:lnSpc>
              <a:spcBef>
                <a:spcPts val="1199"/>
              </a:spcBef>
              <a:spcAft>
                <a:spcPts val="201"/>
              </a:spcAft>
            </a:pPr>
            <a:r>
              <a:rPr b="1" lang="es-ES" sz="4400" spc="-1" strike="noStrike">
                <a:solidFill>
                  <a:srgbClr val="ff0000"/>
                </a:solidFill>
                <a:latin typeface="Speak Pro"/>
              </a:rPr>
              <a:t>DE CESACIÓN DE PAGOS</a:t>
            </a:r>
            <a:endParaRPr b="0" lang="es-ES" sz="4400" spc="-1" strike="noStrike">
              <a:solidFill>
                <a:srgbClr val="404040"/>
              </a:solidFill>
              <a:latin typeface="Speak Pro"/>
            </a:endParaRPr>
          </a:p>
          <a:p>
            <a:pPr algn="just">
              <a:lnSpc>
                <a:spcPct val="110000"/>
              </a:lnSpc>
              <a:spcBef>
                <a:spcPts val="1199"/>
              </a:spcBef>
              <a:spcAft>
                <a:spcPts val="201"/>
              </a:spcAft>
            </a:pPr>
            <a:endParaRPr b="0" lang="es-ES" sz="44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ff0000"/>
                </a:solidFill>
                <a:latin typeface="Speak Pro"/>
              </a:rPr>
              <a:t>NO ES UN HECHO SINO UN </a:t>
            </a:r>
            <a:r>
              <a:rPr b="1" lang="es-ES" sz="2000" spc="-1" strike="noStrike" u="sng">
                <a:solidFill>
                  <a:srgbClr val="ff0000"/>
                </a:solidFill>
                <a:uFillTx/>
                <a:latin typeface="Speak Pro"/>
              </a:rPr>
              <a:t>ESTADO, estado de insuficiencia y escasez ,impotencia patrimonial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404040"/>
                </a:solidFill>
                <a:latin typeface="Speak Pro"/>
              </a:rPr>
              <a:t>Estado </a:t>
            </a:r>
            <a:r>
              <a:rPr b="1" lang="es-ES" sz="2000" spc="-1" strike="noStrike">
                <a:solidFill>
                  <a:srgbClr val="ff0000"/>
                </a:solidFill>
                <a:latin typeface="Speak Pro"/>
              </a:rPr>
              <a:t>GENERALIZADO </a:t>
            </a:r>
            <a:r>
              <a:rPr b="1" lang="es-ES" sz="2000" spc="-1" strike="noStrike">
                <a:solidFill>
                  <a:srgbClr val="000000"/>
                </a:solidFill>
                <a:latin typeface="Speak Pro"/>
              </a:rPr>
              <a:t>(abarca todo el patrimonio del deudor o la mayor parte de éste ) </a:t>
            </a:r>
            <a:r>
              <a:rPr b="1" lang="es-ES" sz="2000" spc="-1" strike="noStrike">
                <a:solidFill>
                  <a:srgbClr val="404040"/>
                </a:solidFill>
                <a:latin typeface="Speak Pro"/>
              </a:rPr>
              <a:t>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000000"/>
                </a:solidFill>
                <a:latin typeface="Speak Pro"/>
              </a:rPr>
              <a:t>Estado</a:t>
            </a:r>
            <a:r>
              <a:rPr b="1" lang="es-ES" sz="2000" spc="-1" strike="noStrike">
                <a:solidFill>
                  <a:srgbClr val="404040"/>
                </a:solidFill>
                <a:latin typeface="Speak Pro"/>
              </a:rPr>
              <a:t> </a:t>
            </a:r>
            <a:r>
              <a:rPr b="1" lang="es-ES" sz="2000" spc="-1" strike="noStrike">
                <a:solidFill>
                  <a:srgbClr val="ff0000"/>
                </a:solidFill>
                <a:latin typeface="Speak Pro"/>
              </a:rPr>
              <a:t>PERMANENTE</a:t>
            </a:r>
            <a:r>
              <a:rPr b="1" lang="es-ES" sz="2000" spc="-1" strike="noStrike">
                <a:solidFill>
                  <a:srgbClr val="404040"/>
                </a:solidFill>
                <a:latin typeface="Speak Pro"/>
              </a:rPr>
              <a:t>  ( no transitorio)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404040"/>
                </a:solidFill>
                <a:latin typeface="Speak Pro"/>
              </a:rPr>
              <a:t>Situación que no puede ser revertida mediante los mecanismos normales y habituales  sino que requiere de medidas extraordinarias .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404040"/>
                </a:solidFill>
                <a:latin typeface="Speak Pro"/>
              </a:rPr>
              <a:t>Estado del patrimonio que </a:t>
            </a:r>
            <a:r>
              <a:rPr b="1" lang="es-ES" sz="2000" spc="-1" strike="noStrike">
                <a:solidFill>
                  <a:srgbClr val="ff0000"/>
                </a:solidFill>
                <a:latin typeface="Speak Pro"/>
              </a:rPr>
              <a:t>impide al deudor cumplir de un modo regular</a:t>
            </a:r>
            <a:r>
              <a:rPr b="1" lang="es-ES" sz="2000" spc="-1" strike="noStrike">
                <a:solidFill>
                  <a:srgbClr val="404040"/>
                </a:solidFill>
                <a:latin typeface="Speak Pro"/>
              </a:rPr>
              <a:t> (en tiempo y  en forma) obligaciones que lo afectan, cualquiera sea su causa.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Arial"/>
              <a:buChar char="•"/>
            </a:pPr>
            <a:r>
              <a:rPr b="1" lang="es-ES" sz="2000" spc="-1" strike="noStrike">
                <a:solidFill>
                  <a:srgbClr val="404040"/>
                </a:solidFill>
                <a:latin typeface="Speak Pro"/>
              </a:rPr>
              <a:t>Este estado se revela por distintos hechos.</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000" spc="-1" strike="noStrike">
                <a:solidFill>
                  <a:srgbClr val="404040"/>
                </a:solidFill>
                <a:latin typeface="Speak Pro"/>
              </a:rPr>
              <a:t>ARTICULO 78.- Prueba de cesación de pagos. El estado de cesación de pagos debe ser demostrado por </a:t>
            </a:r>
            <a:r>
              <a:rPr b="1" i="1" lang="es-ES" sz="2000" spc="-1" strike="noStrike">
                <a:solidFill>
                  <a:srgbClr val="c00000"/>
                </a:solidFill>
                <a:latin typeface="Speak Pro"/>
              </a:rPr>
              <a:t>cualquier hecho que exteriorice que el deudor se encuentra imposibilitado de cumplir regularmente sus obligaciones, cualquiera sea el carácter de ellas y las causas que lo generan.   </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000" spc="-1" strike="noStrike">
                <a:solidFill>
                  <a:srgbClr val="404040"/>
                </a:solidFill>
                <a:latin typeface="Speak Pro"/>
              </a:rPr>
              <a:t>INSOLVENCIA = E.C.P.     SINÓNIMOS</a:t>
            </a: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1097280" y="1086840"/>
            <a:ext cx="10058040" cy="1138320"/>
          </a:xfrm>
          <a:prstGeom prst="rect">
            <a:avLst/>
          </a:prstGeom>
          <a:noFill/>
          <a:ln>
            <a:noFill/>
          </a:ln>
        </p:spPr>
        <p:txBody>
          <a:bodyPr anchor="b">
            <a:normAutofit fontScale="72000"/>
          </a:bodyPr>
          <a:p>
            <a:pPr>
              <a:lnSpc>
                <a:spcPct val="90000"/>
              </a:lnSpc>
            </a:pPr>
            <a:r>
              <a:rPr b="0" lang="es-ES" sz="4600" spc="-52" strike="noStrike">
                <a:solidFill>
                  <a:srgbClr val="404040"/>
                </a:solidFill>
                <a:latin typeface="Speak Pro"/>
              </a:rPr>
              <a:t>El estado de cesación de pagos</a:t>
            </a:r>
            <a:br/>
            <a:endParaRPr b="0" lang="es-ES" sz="4600" spc="-1" strike="noStrike">
              <a:solidFill>
                <a:srgbClr val="000000"/>
              </a:solidFill>
              <a:latin typeface="Speak Pro"/>
            </a:endParaRPr>
          </a:p>
        </p:txBody>
      </p:sp>
      <p:sp>
        <p:nvSpPr>
          <p:cNvPr id="203" name="TextShape 2"/>
          <p:cNvSpPr txBox="1"/>
          <p:nvPr/>
        </p:nvSpPr>
        <p:spPr>
          <a:xfrm>
            <a:off x="2186640" y="2522160"/>
            <a:ext cx="10058040" cy="376056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Arial"/>
              <a:buChar char="•"/>
            </a:pPr>
            <a:r>
              <a:rPr b="0" lang="es-ES" sz="2400" spc="-1" strike="noStrike">
                <a:solidFill>
                  <a:srgbClr val="404040"/>
                </a:solidFill>
                <a:latin typeface="Speak Pro"/>
              </a:rPr>
              <a:t>se traduce en un dato objetivo del patrimonio</a:t>
            </a:r>
            <a:endParaRPr b="0" lang="es-ES" sz="2400" spc="-1" strike="noStrike">
              <a:solidFill>
                <a:srgbClr val="404040"/>
              </a:solidFill>
              <a:latin typeface="Speak Pro"/>
            </a:endParaRPr>
          </a:p>
          <a:p>
            <a:pPr marL="91440" indent="-91080">
              <a:lnSpc>
                <a:spcPct val="110000"/>
              </a:lnSpc>
              <a:spcBef>
                <a:spcPts val="1199"/>
              </a:spcBef>
              <a:spcAft>
                <a:spcPts val="201"/>
              </a:spcAft>
              <a:buClr>
                <a:srgbClr val="e88b33"/>
              </a:buClr>
              <a:buFont typeface="Arial"/>
              <a:buChar char="•"/>
            </a:pPr>
            <a:r>
              <a:rPr b="0" lang="es-ES" sz="2400" spc="-1" strike="noStrike">
                <a:solidFill>
                  <a:srgbClr val="404040"/>
                </a:solidFill>
                <a:latin typeface="Speak Pro"/>
              </a:rPr>
              <a:t>con los caracteres de generalidad y permanencia, </a:t>
            </a:r>
            <a:endParaRPr b="0" lang="es-ES" sz="2400" spc="-1" strike="noStrike">
              <a:solidFill>
                <a:srgbClr val="404040"/>
              </a:solidFill>
              <a:latin typeface="Speak Pro"/>
            </a:endParaRPr>
          </a:p>
          <a:p>
            <a:pPr marL="91440" indent="-91080">
              <a:lnSpc>
                <a:spcPct val="110000"/>
              </a:lnSpc>
              <a:spcBef>
                <a:spcPts val="1199"/>
              </a:spcBef>
              <a:spcAft>
                <a:spcPts val="201"/>
              </a:spcAft>
              <a:buClr>
                <a:srgbClr val="e88b33"/>
              </a:buClr>
              <a:buFont typeface="Arial"/>
              <a:buChar char="•"/>
            </a:pPr>
            <a:r>
              <a:rPr b="0" lang="es-ES" sz="2400" spc="-1" strike="noStrike">
                <a:solidFill>
                  <a:srgbClr val="404040"/>
                </a:solidFill>
                <a:latin typeface="Speak Pro"/>
              </a:rPr>
              <a:t>que colocan al mismo en una situación de impotencia patrimonial</a:t>
            </a:r>
            <a:endParaRPr b="0" lang="es-ES" sz="2400" spc="-1" strike="noStrike">
              <a:solidFill>
                <a:srgbClr val="404040"/>
              </a:solidFill>
              <a:latin typeface="Speak Pro"/>
            </a:endParaRPr>
          </a:p>
          <a:p>
            <a:pPr marL="91440" indent="-91080">
              <a:lnSpc>
                <a:spcPct val="110000"/>
              </a:lnSpc>
              <a:spcBef>
                <a:spcPts val="1199"/>
              </a:spcBef>
              <a:spcAft>
                <a:spcPts val="201"/>
              </a:spcAft>
              <a:buClr>
                <a:srgbClr val="e88b33"/>
              </a:buClr>
              <a:buFont typeface="Arial"/>
              <a:buChar char="•"/>
            </a:pPr>
            <a:r>
              <a:rPr b="0" lang="es-ES" sz="2400" spc="-1" strike="noStrike">
                <a:solidFill>
                  <a:srgbClr val="404040"/>
                </a:solidFill>
                <a:latin typeface="Speak Pro"/>
              </a:rPr>
              <a:t>en el sentido de la imposibilidad de atender de forma regular el cumplimiento de las obligaciones que los gravan</a:t>
            </a:r>
            <a:endParaRPr b="0" lang="es-ES" sz="2400" spc="-1" strike="noStrike">
              <a:solidFill>
                <a:srgbClr val="404040"/>
              </a:solidFill>
              <a:latin typeface="Speak Pro"/>
            </a:endParaRPr>
          </a:p>
          <a:p>
            <a:pPr>
              <a:lnSpc>
                <a:spcPct val="110000"/>
              </a:lnSpc>
              <a:spcBef>
                <a:spcPts val="1199"/>
              </a:spcBef>
              <a:spcAft>
                <a:spcPts val="201"/>
              </a:spcAft>
            </a:pPr>
            <a:endParaRPr b="0" lang="es-ES" sz="24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7200" spc="-52" strike="noStrike">
                <a:solidFill>
                  <a:srgbClr val="404040"/>
                </a:solidFill>
                <a:latin typeface="Calibri"/>
              </a:rPr>
              <a:t>1 </a:t>
            </a:r>
            <a:r>
              <a:rPr b="0" lang="es-ES" sz="4600" spc="-52" strike="noStrike">
                <a:solidFill>
                  <a:srgbClr val="404040"/>
                </a:solidFill>
                <a:latin typeface="Calibri"/>
              </a:rPr>
              <a:t> PRESUPUESTO SUBJETIVO</a:t>
            </a:r>
            <a:endParaRPr b="0" lang="es-ES" sz="4600" spc="-1" strike="noStrike">
              <a:solidFill>
                <a:srgbClr val="000000"/>
              </a:solidFill>
              <a:latin typeface="Speak Pro"/>
            </a:endParaRPr>
          </a:p>
        </p:txBody>
      </p:sp>
      <p:sp>
        <p:nvSpPr>
          <p:cNvPr id="147" name="TextShape 2"/>
          <p:cNvSpPr txBox="1"/>
          <p:nvPr/>
        </p:nvSpPr>
        <p:spPr>
          <a:xfrm>
            <a:off x="1097280" y="2108160"/>
            <a:ext cx="10058040" cy="376056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RESPONDE A LA PREGUNTA :</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CUALQUIER SUJETO PUEDE SOMETERSE </a:t>
            </a:r>
            <a:endParaRPr b="0" lang="es-ES" sz="4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A LOS PROCESOS CONCURSALES </a:t>
            </a:r>
            <a:endParaRPr b="0" lang="es-ES" sz="4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DE LA LEY 24.522 ?</a:t>
            </a: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Calibri"/>
              </a:rPr>
              <a:t>TESIS  - EVOLUCIÓN  TEORÍAS</a:t>
            </a:r>
            <a:endParaRPr b="0" lang="es-ES" sz="4600" spc="-1" strike="noStrike">
              <a:solidFill>
                <a:srgbClr val="000000"/>
              </a:solidFill>
              <a:latin typeface="Speak Pro"/>
            </a:endParaRPr>
          </a:p>
        </p:txBody>
      </p:sp>
      <p:sp>
        <p:nvSpPr>
          <p:cNvPr id="205" name="TextShape 2"/>
          <p:cNvSpPr txBox="1"/>
          <p:nvPr/>
        </p:nvSpPr>
        <p:spPr>
          <a:xfrm>
            <a:off x="1296000" y="2143440"/>
            <a:ext cx="10637640" cy="3760560"/>
          </a:xfrm>
          <a:prstGeom prst="rect">
            <a:avLst/>
          </a:prstGeom>
          <a:noFill/>
          <a:ln>
            <a:noFill/>
          </a:ln>
        </p:spPr>
        <p:txBody>
          <a:bodyPr lIns="0" rIns="0">
            <a:normAutofit fontScale="67000"/>
          </a:bodyPr>
          <a:p>
            <a:pPr marL="91440" indent="-91080">
              <a:lnSpc>
                <a:spcPct val="110000"/>
              </a:lnSpc>
              <a:spcBef>
                <a:spcPts val="1199"/>
              </a:spcBef>
              <a:spcAft>
                <a:spcPts val="201"/>
              </a:spcAft>
              <a:buClr>
                <a:srgbClr val="e88b33"/>
              </a:buClr>
              <a:buFont typeface="Wingdings" charset="2"/>
              <a:buChar char=""/>
            </a:pPr>
            <a:r>
              <a:rPr b="1" lang="es-ES" sz="2200" spc="-1" strike="noStrike">
                <a:solidFill>
                  <a:srgbClr val="ff0000"/>
                </a:solidFill>
                <a:latin typeface="Speak Pro"/>
              </a:rPr>
              <a:t>CLÁSICA </a:t>
            </a:r>
            <a:r>
              <a:rPr b="1" lang="es-ES" sz="2000" spc="-1" strike="noStrike">
                <a:solidFill>
                  <a:srgbClr val="ff0000"/>
                </a:solidFill>
                <a:latin typeface="Speak Pro"/>
              </a:rPr>
              <a:t>      </a:t>
            </a:r>
            <a:r>
              <a:rPr b="0" lang="es-ES" sz="2000" spc="-1" strike="noStrike">
                <a:solidFill>
                  <a:srgbClr val="404040"/>
                </a:solidFill>
                <a:latin typeface="Speak Pro"/>
              </a:rPr>
              <a:t>1 MERO INCUMPLIMIENTO  se asimilaba al ecp         </a:t>
            </a:r>
            <a:endParaRPr b="0" lang="es-ES" sz="2000" spc="-1" strike="noStrike">
              <a:solidFill>
                <a:srgbClr val="404040"/>
              </a:solidFill>
              <a:latin typeface="Speak Pro"/>
            </a:endParaRPr>
          </a:p>
          <a:p>
            <a:pPr>
              <a:lnSpc>
                <a:spcPct val="110000"/>
              </a:lnSpc>
              <a:spcBef>
                <a:spcPts val="1199"/>
              </a:spcBef>
              <a:spcAft>
                <a:spcPts val="201"/>
              </a:spcAft>
            </a:pPr>
            <a:r>
              <a:rPr b="0" lang="es-ES" sz="2000" spc="-1" strike="noStrike">
                <a:solidFill>
                  <a:srgbClr val="404040"/>
                </a:solidFill>
                <a:latin typeface="Speak Pro"/>
              </a:rPr>
              <a:t>                          </a:t>
            </a:r>
            <a:r>
              <a:rPr b="0" lang="es-ES" sz="2000" spc="-1" strike="noStrike">
                <a:solidFill>
                  <a:srgbClr val="404040"/>
                </a:solidFill>
                <a:latin typeface="Speak Pro"/>
              </a:rPr>
              <a:t>1 incumplimiento =   e.c.p.</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Wingdings" charset="2"/>
              <a:buChar char=""/>
            </a:pPr>
            <a:r>
              <a:rPr b="1" lang="es-ES" sz="2000" spc="-1" strike="noStrike">
                <a:solidFill>
                  <a:srgbClr val="ff0000"/>
                </a:solidFill>
                <a:latin typeface="Speak Pro"/>
              </a:rPr>
              <a:t>INTERMEDIA</a:t>
            </a:r>
            <a:r>
              <a:rPr b="0" lang="es-ES" sz="2000" spc="-1" strike="noStrike">
                <a:solidFill>
                  <a:srgbClr val="404040"/>
                </a:solidFill>
                <a:latin typeface="Speak Pro"/>
              </a:rPr>
              <a:t>        no basta un mero incumplimiento </a:t>
            </a:r>
            <a:endParaRPr b="0" lang="es-ES" sz="2000" spc="-1" strike="noStrike">
              <a:solidFill>
                <a:srgbClr val="404040"/>
              </a:solidFill>
              <a:latin typeface="Speak Pro"/>
            </a:endParaRPr>
          </a:p>
          <a:p>
            <a:pPr>
              <a:lnSpc>
                <a:spcPct val="110000"/>
              </a:lnSpc>
              <a:spcBef>
                <a:spcPts val="1199"/>
              </a:spcBef>
              <a:spcAft>
                <a:spcPts val="201"/>
              </a:spcAft>
            </a:pPr>
            <a:r>
              <a:rPr b="0" lang="es-ES" sz="2000" spc="-1" strike="noStrike">
                <a:solidFill>
                  <a:srgbClr val="404040"/>
                </a:solidFill>
                <a:latin typeface="Speak Pro"/>
              </a:rPr>
              <a:t>                          </a:t>
            </a:r>
            <a:r>
              <a:rPr b="0" lang="es-ES" sz="2000" spc="-1" strike="noStrike">
                <a:solidFill>
                  <a:srgbClr val="404040"/>
                </a:solidFill>
                <a:latin typeface="Speak Pro"/>
              </a:rPr>
              <a:t>es necesario una sucesión de incumplimientos </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Wingdings" charset="2"/>
              <a:buChar char=""/>
            </a:pPr>
            <a:r>
              <a:rPr b="0" lang="es-ES" sz="2000" spc="-1" strike="noStrike">
                <a:solidFill>
                  <a:srgbClr val="404040"/>
                </a:solidFill>
                <a:latin typeface="Speak Pro"/>
              </a:rPr>
              <a:t> </a:t>
            </a:r>
            <a:r>
              <a:rPr b="1" lang="es-ES" sz="2000" spc="-1" strike="noStrike">
                <a:solidFill>
                  <a:srgbClr val="ff0000"/>
                </a:solidFill>
                <a:latin typeface="Speak Pro"/>
              </a:rPr>
              <a:t>AMPLIA  </a:t>
            </a:r>
            <a:r>
              <a:rPr b="0" lang="es-ES" sz="2000" spc="-1" strike="noStrike">
                <a:solidFill>
                  <a:srgbClr val="404040"/>
                </a:solidFill>
                <a:latin typeface="Speak Pro"/>
              </a:rPr>
              <a:t>           es necesario además  INDAGAR LA CAUSA DEL INCUMPLIMIENTO </a:t>
            </a:r>
            <a:r>
              <a:rPr b="0" lang="es-ES" sz="1300" spc="-1" strike="noStrike">
                <a:solidFill>
                  <a:srgbClr val="404040"/>
                </a:solidFill>
                <a:latin typeface="Speak Pro"/>
              </a:rPr>
              <a:t>( ej si fuera por caso fortuito/ fuerza mayor) </a:t>
            </a:r>
            <a:endParaRPr b="0" lang="es-ES" sz="1300" spc="-1" strike="noStrike">
              <a:solidFill>
                <a:srgbClr val="404040"/>
              </a:solidFill>
              <a:latin typeface="Speak Pro"/>
            </a:endParaRPr>
          </a:p>
          <a:p>
            <a:pPr>
              <a:lnSpc>
                <a:spcPct val="110000"/>
              </a:lnSpc>
              <a:spcBef>
                <a:spcPts val="1199"/>
              </a:spcBef>
              <a:spcAft>
                <a:spcPts val="201"/>
              </a:spcAft>
            </a:pPr>
            <a:r>
              <a:rPr b="0" lang="es-ES" sz="2000" spc="-1" strike="noStrike">
                <a:solidFill>
                  <a:srgbClr val="404040"/>
                </a:solidFill>
                <a:latin typeface="Speak Pro"/>
              </a:rPr>
              <a:t>                          </a:t>
            </a:r>
            <a:r>
              <a:rPr b="0" lang="es-ES" sz="2000" spc="-1" strike="noStrike">
                <a:solidFill>
                  <a:srgbClr val="404040"/>
                </a:solidFill>
                <a:latin typeface="Speak Pro"/>
              </a:rPr>
              <a:t>NUESTRA LEY   ART 78 Y 79 LCYQ</a:t>
            </a:r>
            <a:endParaRPr b="0" lang="es-ES" sz="2000" spc="-1" strike="noStrike">
              <a:solidFill>
                <a:srgbClr val="404040"/>
              </a:solidFill>
              <a:latin typeface="Speak Pro"/>
            </a:endParaRPr>
          </a:p>
          <a:p>
            <a:pPr>
              <a:lnSpc>
                <a:spcPct val="110000"/>
              </a:lnSpc>
              <a:spcBef>
                <a:spcPts val="1199"/>
              </a:spcBef>
              <a:spcAft>
                <a:spcPts val="201"/>
              </a:spcAft>
            </a:pPr>
            <a:r>
              <a:rPr b="0" lang="es-ES" sz="2000" spc="-1" strike="noStrike">
                <a:solidFill>
                  <a:srgbClr val="404040"/>
                </a:solidFill>
                <a:latin typeface="Speak Pro"/>
              </a:rPr>
              <a:t>      </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Speak Pro"/>
              </a:rPr>
              <a:t>En Argentina </a:t>
            </a:r>
            <a:endParaRPr b="0" lang="es-ES" sz="4600" spc="-1" strike="noStrike">
              <a:solidFill>
                <a:srgbClr val="000000"/>
              </a:solidFill>
              <a:latin typeface="Speak Pro"/>
            </a:endParaRPr>
          </a:p>
        </p:txBody>
      </p:sp>
      <p:sp>
        <p:nvSpPr>
          <p:cNvPr id="207" name="TextShape 2"/>
          <p:cNvSpPr txBox="1"/>
          <p:nvPr/>
        </p:nvSpPr>
        <p:spPr>
          <a:xfrm>
            <a:off x="2061720" y="3148560"/>
            <a:ext cx="9093600" cy="272016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Wingdings" charset="2"/>
              <a:buChar char=""/>
            </a:pPr>
            <a:r>
              <a:rPr b="0" lang="es-ES" sz="2000" spc="-1" strike="noStrike">
                <a:solidFill>
                  <a:srgbClr val="404040"/>
                </a:solidFill>
                <a:latin typeface="Speak Pro"/>
              </a:rPr>
              <a:t>hasta la sanción de la ley 19551 se aplicó la tesis materialista siendo ésta última quien introduce la tesis amplia en la legislación concursal</a:t>
            </a: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Wingdings" charset="2"/>
              <a:buChar char=""/>
            </a:pPr>
            <a:r>
              <a:rPr b="0" lang="es-ES" sz="2000" spc="-1" strike="noStrike">
                <a:solidFill>
                  <a:srgbClr val="404040"/>
                </a:solidFill>
                <a:latin typeface="Speak Pro"/>
              </a:rPr>
              <a:t> </a:t>
            </a:r>
            <a:r>
              <a:rPr b="0" lang="es-ES" sz="2000" spc="-1" strike="noStrike">
                <a:solidFill>
                  <a:srgbClr val="404040"/>
                </a:solidFill>
                <a:latin typeface="Speak Pro"/>
              </a:rPr>
              <a:t>Sin perjuicio de ello ya la jurisprudencia desde finales de la década del ´30 en virtud del desarrollo doctrinario de los Dres. Yadarola y Fernández admitían la tesis amplia del presupuesto concursal objetivo</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678960" y="241920"/>
            <a:ext cx="10944720" cy="6005880"/>
          </a:xfrm>
          <a:prstGeom prst="rect">
            <a:avLst/>
          </a:prstGeom>
          <a:noFill/>
          <a:ln>
            <a:noFill/>
          </a:ln>
        </p:spPr>
        <p:txBody>
          <a:bodyPr lIns="0" rIns="0">
            <a:normAutofit fontScale="21000"/>
          </a:bodyPr>
          <a:p>
            <a:pPr marL="91440" indent="-91080" algn="r">
              <a:lnSpc>
                <a:spcPct val="110000"/>
              </a:lnSpc>
              <a:spcBef>
                <a:spcPts val="1199"/>
              </a:spcBef>
              <a:spcAft>
                <a:spcPts val="201"/>
              </a:spcAft>
            </a:pPr>
            <a:r>
              <a:rPr b="1" lang="es-ES" sz="6400" spc="-1" strike="noStrike">
                <a:solidFill>
                  <a:srgbClr val="ff0000"/>
                </a:solidFill>
                <a:latin typeface="Speak Pro"/>
              </a:rPr>
              <a:t>ENUMERACIÓN NO TAXATIVA</a:t>
            </a:r>
            <a:endParaRPr b="0" lang="es-ES" sz="6400" spc="-1" strike="noStrike">
              <a:solidFill>
                <a:srgbClr val="404040"/>
              </a:solidFill>
              <a:latin typeface="Speak Pro"/>
            </a:endParaRPr>
          </a:p>
          <a:p>
            <a:pPr marL="91440" indent="-91080" algn="r">
              <a:lnSpc>
                <a:spcPct val="110000"/>
              </a:lnSpc>
              <a:spcBef>
                <a:spcPts val="1199"/>
              </a:spcBef>
              <a:spcAft>
                <a:spcPts val="201"/>
              </a:spcAft>
            </a:pPr>
            <a:r>
              <a:rPr b="1" lang="es-ES" sz="6400" spc="-1" strike="noStrike">
                <a:solidFill>
                  <a:srgbClr val="ff0000"/>
                </a:solidFill>
                <a:latin typeface="Speak Pro"/>
              </a:rPr>
              <a:t>HECHOS REVELADORES DEL E.C.P. </a:t>
            </a:r>
            <a:endParaRPr b="0" lang="es-ES" sz="6400" spc="-1" strike="noStrike">
              <a:solidFill>
                <a:srgbClr val="404040"/>
              </a:solidFill>
              <a:latin typeface="Speak Pro"/>
            </a:endParaRPr>
          </a:p>
          <a:p>
            <a:pPr algn="r">
              <a:lnSpc>
                <a:spcPct val="110000"/>
              </a:lnSpc>
              <a:spcBef>
                <a:spcPts val="1199"/>
              </a:spcBef>
              <a:spcAft>
                <a:spcPts val="201"/>
              </a:spcAft>
            </a:pPr>
            <a:endParaRPr b="0" lang="es-ES" sz="6400" spc="-1" strike="noStrike">
              <a:solidFill>
                <a:srgbClr val="404040"/>
              </a:solidFill>
              <a:latin typeface="Speak Pro"/>
            </a:endParaRPr>
          </a:p>
          <a:p>
            <a:pPr algn="just">
              <a:lnSpc>
                <a:spcPct val="110000"/>
              </a:lnSpc>
              <a:spcBef>
                <a:spcPts val="1199"/>
              </a:spcBef>
              <a:spcAft>
                <a:spcPts val="201"/>
              </a:spcAft>
            </a:pPr>
            <a:endParaRPr b="0" lang="es-ES" sz="64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ARTICULO 79.- Hechos reveladores. Pueden ser considerados hechos reveladores del estado de cesación de pagos, entro otros:</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1) Reconocimiento judicial o extrajudicial del mismo, efectuado por el deudor.</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2) Mora en el cumplimiento de una obligación.</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3) Ocultación o ausencia del deudor o de los administradores de la sociedad, en su caso, sin dejar representante con facultades y medios suficientes para cumplir sus obligaciones.</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4) Clausura de la sede de la administración o del establecimiento donde el deudor desarrolle su actividad.</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5) Venta a precio vil, ocultación o entrega de bienes en pago.</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6) Revocación judicial de actos realizados en fraude de los acreedores.</a:t>
            </a:r>
            <a:endParaRPr b="0" lang="es-ES" sz="29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900" spc="-1" strike="noStrike">
                <a:solidFill>
                  <a:srgbClr val="404040"/>
                </a:solidFill>
                <a:latin typeface="Speak Pro"/>
              </a:rPr>
              <a:t>7) </a:t>
            </a:r>
            <a:r>
              <a:rPr b="1" i="1" lang="es-ES" sz="2900" spc="-1" strike="noStrike">
                <a:solidFill>
                  <a:srgbClr val="ff0000"/>
                </a:solidFill>
                <a:latin typeface="Speak Pro"/>
              </a:rPr>
              <a:t>Cualquier medio ruinoso o fraudulento empleado para obtener recursos.</a:t>
            </a:r>
            <a:endParaRPr b="0" lang="es-ES" sz="29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983520" y="214200"/>
            <a:ext cx="10889280" cy="6429240"/>
          </a:xfrm>
          <a:prstGeom prst="rect">
            <a:avLst/>
          </a:prstGeom>
          <a:noFill/>
          <a:ln>
            <a:noFill/>
          </a:ln>
        </p:spPr>
        <p:txBody>
          <a:bodyPr lIns="0" rIns="0">
            <a:normAutofit fontScale="11000"/>
          </a:bodyPr>
          <a:p>
            <a:pPr algn="just">
              <a:lnSpc>
                <a:spcPct val="110000"/>
              </a:lnSpc>
              <a:spcBef>
                <a:spcPts val="1199"/>
              </a:spcBef>
              <a:spcAft>
                <a:spcPts val="201"/>
              </a:spcAft>
            </a:pP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algn="ctr">
              <a:lnSpc>
                <a:spcPct val="110000"/>
              </a:lnSpc>
              <a:spcBef>
                <a:spcPts val="1199"/>
              </a:spcBef>
              <a:spcAft>
                <a:spcPts val="201"/>
              </a:spcAft>
            </a:pPr>
            <a:r>
              <a:rPr b="1" lang="es-ES" sz="9600" spc="-1" strike="noStrike">
                <a:solidFill>
                  <a:srgbClr val="243541"/>
                </a:solidFill>
                <a:latin typeface="Speak Pro"/>
              </a:rPr>
              <a:t>PRINCIPIO GENERAL  </a:t>
            </a:r>
            <a:endParaRPr b="0" lang="es-ES" sz="9600" spc="-1" strike="noStrike">
              <a:solidFill>
                <a:srgbClr val="404040"/>
              </a:solidFill>
              <a:latin typeface="Speak Pro"/>
            </a:endParaRPr>
          </a:p>
          <a:p>
            <a:pPr algn="just">
              <a:lnSpc>
                <a:spcPct val="110000"/>
              </a:lnSpc>
              <a:spcBef>
                <a:spcPts val="1199"/>
              </a:spcBef>
              <a:spcAft>
                <a:spcPts val="201"/>
              </a:spcAft>
            </a:pPr>
            <a:endParaRPr b="0" lang="es-ES" sz="9600" spc="-1" strike="noStrike">
              <a:solidFill>
                <a:srgbClr val="404040"/>
              </a:solidFill>
              <a:latin typeface="Speak Pro"/>
            </a:endParaRPr>
          </a:p>
          <a:p>
            <a:pPr algn="just">
              <a:lnSpc>
                <a:spcPct val="110000"/>
              </a:lnSpc>
              <a:spcBef>
                <a:spcPts val="1199"/>
              </a:spcBef>
              <a:spcAft>
                <a:spcPts val="201"/>
              </a:spcAft>
            </a:pPr>
            <a:endParaRPr b="0" lang="es-ES" sz="9600" spc="-1" strike="noStrike">
              <a:solidFill>
                <a:srgbClr val="404040"/>
              </a:solidFill>
              <a:latin typeface="Speak Pro"/>
            </a:endParaRPr>
          </a:p>
          <a:p>
            <a:pPr algn="ctr">
              <a:lnSpc>
                <a:spcPct val="110000"/>
              </a:lnSpc>
              <a:spcBef>
                <a:spcPts val="1199"/>
              </a:spcBef>
              <a:spcAft>
                <a:spcPts val="201"/>
              </a:spcAft>
            </a:pPr>
            <a:r>
              <a:rPr b="1" lang="es-ES" sz="9600" spc="-1" strike="noStrike">
                <a:solidFill>
                  <a:srgbClr val="ff0000"/>
                </a:solidFill>
                <a:latin typeface="Speak Pro"/>
              </a:rPr>
              <a:t>EL  ESTADO DE CESACIÓN DE PAGOS  ES EL PRESUPUESTO OBJETIVO NECESARIO PARA APERTURA DE LOS</a:t>
            </a:r>
            <a:endParaRPr b="0" lang="es-ES" sz="96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lang="es-ES" sz="9600" spc="-1" strike="noStrike">
                <a:solidFill>
                  <a:srgbClr val="ff0000"/>
                </a:solidFill>
                <a:latin typeface="Speak Pro"/>
              </a:rPr>
              <a:t>PROCESOS CONCURSALES   </a:t>
            </a:r>
            <a:endParaRPr b="0" lang="es-ES" sz="9600" spc="-1" strike="noStrike">
              <a:solidFill>
                <a:srgbClr val="404040"/>
              </a:solidFill>
              <a:latin typeface="Speak Pro"/>
            </a:endParaRPr>
          </a:p>
          <a:p>
            <a:pPr algn="just">
              <a:lnSpc>
                <a:spcPct val="110000"/>
              </a:lnSpc>
              <a:spcBef>
                <a:spcPts val="1199"/>
              </a:spcBef>
              <a:spcAft>
                <a:spcPts val="201"/>
              </a:spcAft>
            </a:pPr>
            <a:endParaRPr b="0" lang="es-ES" sz="96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1097280" y="286560"/>
            <a:ext cx="10058040" cy="1450440"/>
          </a:xfrm>
          <a:prstGeom prst="rect">
            <a:avLst/>
          </a:prstGeom>
          <a:noFill/>
          <a:ln>
            <a:noFill/>
          </a:ln>
        </p:spPr>
        <p:txBody>
          <a:bodyPr anchor="b">
            <a:normAutofit/>
          </a:bodyPr>
          <a:p>
            <a:pPr>
              <a:lnSpc>
                <a:spcPct val="90000"/>
              </a:lnSpc>
            </a:pPr>
            <a:r>
              <a:rPr b="0" lang="es-ES" sz="6600" spc="-52" strike="noStrike">
                <a:solidFill>
                  <a:srgbClr val="404040"/>
                </a:solidFill>
                <a:latin typeface="Calibri"/>
              </a:rPr>
              <a:t>EXCEPCIONES</a:t>
            </a:r>
            <a:endParaRPr b="0" lang="es-ES" sz="6600" spc="-1" strike="noStrike">
              <a:solidFill>
                <a:srgbClr val="000000"/>
              </a:solidFill>
              <a:latin typeface="Speak Pro"/>
            </a:endParaRPr>
          </a:p>
        </p:txBody>
      </p:sp>
      <p:sp>
        <p:nvSpPr>
          <p:cNvPr id="211" name="TextShape 2"/>
          <p:cNvSpPr txBox="1"/>
          <p:nvPr/>
        </p:nvSpPr>
        <p:spPr>
          <a:xfrm>
            <a:off x="1097280" y="2108160"/>
            <a:ext cx="10058040" cy="3760560"/>
          </a:xfrm>
          <a:prstGeom prst="rect">
            <a:avLst/>
          </a:prstGeom>
          <a:noFill/>
          <a:ln>
            <a:noFill/>
          </a:ln>
        </p:spPr>
        <p:txBody>
          <a:bodyPr lIns="0" rIns="0">
            <a:normAutofit fontScale="53000"/>
          </a:bodyPr>
          <a:p>
            <a:pPr marL="91440" indent="-91080" algn="just">
              <a:lnSpc>
                <a:spcPct val="110000"/>
              </a:lnSpc>
              <a:spcBef>
                <a:spcPts val="1199"/>
              </a:spcBef>
              <a:spcAft>
                <a:spcPts val="201"/>
              </a:spcAft>
            </a:pPr>
            <a:r>
              <a:rPr b="1" lang="es-ES" sz="2000" spc="-1" strike="noStrike">
                <a:solidFill>
                  <a:srgbClr val="228b32"/>
                </a:solidFill>
                <a:latin typeface="Speak Pro"/>
              </a:rPr>
              <a:t>1) CONCURSO DE AGRUPAMIENTO (art.66)     EXCEPCIÓN EXPRESA ART 1</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228b32"/>
                </a:solidFill>
                <a:latin typeface="Speak Pro"/>
              </a:rPr>
              <a:t>2) ACUERDO PREVENTIVO EXTRAJUDICIAL (APE / Art.69)  EXCEPCIÓN EXPRESA  ART 1</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404040"/>
                </a:solidFill>
                <a:latin typeface="Speak Pro"/>
              </a:rPr>
              <a:t> </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404040"/>
                </a:solidFill>
                <a:latin typeface="Speak Pro"/>
              </a:rPr>
              <a:t>OTRAS NO EXPRESAS , PERO “ REALES “ EXCEPCIONES, más que las anteriores :</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404040"/>
                </a:solidFill>
                <a:latin typeface="Speak Pro"/>
              </a:rPr>
              <a:t>3) CONCURSO DE GARANTES (art.68)</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404040"/>
                </a:solidFill>
                <a:latin typeface="Speak Pro"/>
              </a:rPr>
              <a:t>4) EXTENSIÓN DE QUIEBRA (art. 160)</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404040"/>
                </a:solidFill>
                <a:latin typeface="Speak Pro"/>
              </a:rPr>
              <a:t>5) CONCURSO DECLARADO EN EXTRANJERO (art. 4)</a:t>
            </a:r>
            <a:endParaRPr b="0" lang="es-ES" sz="2000" spc="-1" strike="noStrike">
              <a:solidFill>
                <a:srgbClr val="404040"/>
              </a:solidFill>
              <a:latin typeface="Speak Pro"/>
            </a:endParaRPr>
          </a:p>
          <a:p>
            <a:pPr marL="91440" indent="-91080" algn="just">
              <a:lnSpc>
                <a:spcPct val="110000"/>
              </a:lnSpc>
              <a:spcBef>
                <a:spcPts val="1199"/>
              </a:spcBef>
              <a:spcAft>
                <a:spcPts val="201"/>
              </a:spcAft>
            </a:pPr>
            <a:r>
              <a:rPr b="1" lang="es-ES" sz="2000" spc="-1" strike="noStrike">
                <a:solidFill>
                  <a:srgbClr val="ff0000"/>
                </a:solidFill>
                <a:latin typeface="Speak Pro"/>
              </a:rPr>
              <a:t>6) “</a:t>
            </a:r>
            <a:r>
              <a:rPr b="1" i="1" lang="es-ES" sz="2000" spc="-1" strike="noStrike">
                <a:solidFill>
                  <a:srgbClr val="ff0000"/>
                </a:solidFill>
                <a:latin typeface="Speak Pro"/>
              </a:rPr>
              <a:t>desequilibrio patrimonial o insuficiencia del activo hereditario”(MASA INDIVISA INSOLVENTE) </a:t>
            </a:r>
            <a:r>
              <a:rPr b="1" lang="es-ES" sz="2000" spc="-1" strike="noStrike">
                <a:solidFill>
                  <a:srgbClr val="ff0000"/>
                </a:solidFill>
                <a:latin typeface="Speak Pro"/>
              </a:rPr>
              <a:t>(art. 2360  nuevo Código Civil y Comercial)</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Speak Pro"/>
              </a:rPr>
              <a:t>Tendencia </a:t>
            </a:r>
            <a:endParaRPr b="0" lang="es-ES" sz="4600" spc="-1" strike="noStrike">
              <a:solidFill>
                <a:srgbClr val="000000"/>
              </a:solidFill>
              <a:latin typeface="Speak Pro"/>
            </a:endParaRPr>
          </a:p>
        </p:txBody>
      </p:sp>
      <p:sp>
        <p:nvSpPr>
          <p:cNvPr id="213" name="TextShape 2"/>
          <p:cNvSpPr txBox="1"/>
          <p:nvPr/>
        </p:nvSpPr>
        <p:spPr>
          <a:xfrm>
            <a:off x="2458440" y="2751840"/>
            <a:ext cx="8696880" cy="3116880"/>
          </a:xfrm>
          <a:prstGeom prst="rect">
            <a:avLst/>
          </a:prstGeom>
          <a:noFill/>
          <a:ln>
            <a:noFill/>
          </a:ln>
        </p:spPr>
        <p:txBody>
          <a:bodyPr lIns="0" rIns="0">
            <a:noAutofit/>
          </a:bodyPr>
          <a:p>
            <a:pPr algn="ctr">
              <a:lnSpc>
                <a:spcPct val="110000"/>
              </a:lnSpc>
              <a:spcBef>
                <a:spcPts val="1199"/>
              </a:spcBef>
              <a:spcAft>
                <a:spcPts val="201"/>
              </a:spcAft>
            </a:pPr>
            <a:r>
              <a:rPr b="0" lang="es-ES" sz="2800" spc="-1" strike="noStrike">
                <a:solidFill>
                  <a:srgbClr val="404040"/>
                </a:solidFill>
                <a:latin typeface="Speak Pro"/>
              </a:rPr>
              <a:t>Las modernas legislaciones demandan hoy </a:t>
            </a:r>
            <a:endParaRPr b="0" lang="es-ES" sz="2800" spc="-1" strike="noStrike">
              <a:solidFill>
                <a:srgbClr val="404040"/>
              </a:solidFill>
              <a:latin typeface="Speak Pro"/>
            </a:endParaRPr>
          </a:p>
          <a:p>
            <a:pPr algn="ctr">
              <a:lnSpc>
                <a:spcPct val="110000"/>
              </a:lnSpc>
              <a:spcBef>
                <a:spcPts val="1199"/>
              </a:spcBef>
              <a:spcAft>
                <a:spcPts val="201"/>
              </a:spcAft>
            </a:pPr>
            <a:r>
              <a:rPr b="0" lang="es-ES" sz="2800" spc="-1" strike="noStrike">
                <a:solidFill>
                  <a:srgbClr val="404040"/>
                </a:solidFill>
                <a:latin typeface="Speak Pro"/>
              </a:rPr>
              <a:t>una actuación temprana del órgano jurisdiccional</a:t>
            </a:r>
            <a:endParaRPr b="0" lang="es-ES" sz="2800" spc="-1" strike="noStrike">
              <a:solidFill>
                <a:srgbClr val="404040"/>
              </a:solidFill>
              <a:latin typeface="Speak Pro"/>
            </a:endParaRPr>
          </a:p>
          <a:p>
            <a:pPr algn="ctr">
              <a:lnSpc>
                <a:spcPct val="110000"/>
              </a:lnSpc>
              <a:spcBef>
                <a:spcPts val="1199"/>
              </a:spcBef>
              <a:spcAft>
                <a:spcPts val="201"/>
              </a:spcAft>
            </a:pPr>
            <a:r>
              <a:rPr b="0" lang="es-ES" sz="2800" spc="-1" strike="noStrike">
                <a:solidFill>
                  <a:srgbClr val="404040"/>
                </a:solidFill>
                <a:latin typeface="Speak Pro"/>
              </a:rPr>
              <a:t> </a:t>
            </a:r>
            <a:r>
              <a:rPr b="0" lang="es-ES" sz="2800" spc="-1" strike="noStrike">
                <a:solidFill>
                  <a:srgbClr val="404040"/>
                </a:solidFill>
                <a:latin typeface="Speak Pro"/>
              </a:rPr>
              <a:t>ante las primeras señales de alerta </a:t>
            </a:r>
            <a:endParaRPr b="0" lang="es-ES" sz="2800" spc="-1" strike="noStrike">
              <a:solidFill>
                <a:srgbClr val="404040"/>
              </a:solidFill>
              <a:latin typeface="Speak Pro"/>
            </a:endParaRPr>
          </a:p>
          <a:p>
            <a:pPr algn="ctr">
              <a:lnSpc>
                <a:spcPct val="110000"/>
              </a:lnSpc>
              <a:spcBef>
                <a:spcPts val="1199"/>
              </a:spcBef>
              <a:spcAft>
                <a:spcPts val="201"/>
              </a:spcAft>
            </a:pPr>
            <a:r>
              <a:rPr b="0" lang="es-ES" sz="2800" spc="-1" strike="noStrike">
                <a:solidFill>
                  <a:srgbClr val="404040"/>
                </a:solidFill>
                <a:latin typeface="Speak Pro"/>
              </a:rPr>
              <a:t>o dificultades patrimoniales</a:t>
            </a:r>
            <a:endParaRPr b="0" lang="es-ES" sz="2800" spc="-1" strike="noStrike">
              <a:solidFill>
                <a:srgbClr val="404040"/>
              </a:solidFill>
              <a:latin typeface="Speak Pro"/>
            </a:endParaRPr>
          </a:p>
          <a:p>
            <a:pPr>
              <a:lnSpc>
                <a:spcPct val="110000"/>
              </a:lnSpc>
              <a:spcBef>
                <a:spcPts val="1199"/>
              </a:spcBef>
              <a:spcAft>
                <a:spcPts val="201"/>
              </a:spcAft>
            </a:pPr>
            <a:endParaRPr b="0" lang="es-ES" sz="2800" spc="-1" strike="noStrike">
              <a:solidFill>
                <a:srgbClr val="404040"/>
              </a:solidFill>
              <a:latin typeface="Speak Pro"/>
            </a:endParaRPr>
          </a:p>
          <a:p>
            <a:pPr>
              <a:lnSpc>
                <a:spcPct val="110000"/>
              </a:lnSpc>
              <a:spcBef>
                <a:spcPts val="1199"/>
              </a:spcBef>
              <a:spcAft>
                <a:spcPts val="201"/>
              </a:spcAft>
            </a:pPr>
            <a:endParaRPr b="0" lang="es-ES" sz="28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651240" y="969840"/>
            <a:ext cx="10584360" cy="567360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Calibri"/>
              <a:buChar char=" "/>
            </a:pPr>
            <a:r>
              <a:rPr b="1" lang="es-ES" sz="4400" spc="-1" strike="noStrike">
                <a:solidFill>
                  <a:srgbClr val="ff0000"/>
                </a:solidFill>
                <a:latin typeface="Speak Pro"/>
              </a:rPr>
              <a:t>3)PRESUPUESTO PROCESAL:</a:t>
            </a:r>
            <a:endParaRPr b="0" lang="es-ES" sz="4400" spc="-1" strike="noStrike">
              <a:solidFill>
                <a:srgbClr val="404040"/>
              </a:solidFill>
              <a:latin typeface="Speak Pro"/>
            </a:endParaRPr>
          </a:p>
          <a:p>
            <a:pPr>
              <a:lnSpc>
                <a:spcPct val="110000"/>
              </a:lnSpc>
              <a:spcBef>
                <a:spcPts val="1199"/>
              </a:spcBef>
              <a:spcAft>
                <a:spcPts val="201"/>
              </a:spcAft>
            </a:pPr>
            <a:endParaRPr b="0" lang="es-ES" sz="44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SENTENCIA DE APERTURA DE CONCURSO O DECLARACIÓN DE QUIEBRA</a:t>
            </a: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NO HAY CONCURSO DE HECHO</a:t>
            </a:r>
            <a:endParaRPr b="0" lang="es-ES" sz="2000" spc="-1" strike="noStrike">
              <a:solidFill>
                <a:srgbClr val="404040"/>
              </a:solidFill>
              <a:latin typeface="Speak Pro"/>
            </a:endParaRPr>
          </a:p>
          <a:p>
            <a:pPr algn="just">
              <a:lnSpc>
                <a:spcPct val="110000"/>
              </a:lnSpc>
              <a:spcBef>
                <a:spcPts val="1199"/>
              </a:spcBef>
              <a:spcAft>
                <a:spcPts val="201"/>
              </a:spcAft>
            </a:pP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2000" spc="-1" strike="noStrike">
                <a:solidFill>
                  <a:srgbClr val="404040"/>
                </a:solidFill>
                <a:latin typeface="Speak Pro"/>
              </a:rPr>
              <a:t>NO HAY CONCURSO SIN SENTENCIA  DE APERTURA (arts.14 y 88)</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1717920" y="285840"/>
            <a:ext cx="8735400" cy="6286320"/>
          </a:xfrm>
          <a:prstGeom prst="rect">
            <a:avLst/>
          </a:prstGeom>
          <a:noFill/>
          <a:ln>
            <a:noFill/>
          </a:ln>
        </p:spPr>
        <p:txBody>
          <a:bodyPr lIns="0" rIns="0">
            <a:normAutofit/>
          </a:bodyPr>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                   </a:t>
            </a:r>
            <a:r>
              <a:rPr b="1" lang="es-ES" sz="3600" spc="-1" strike="noStrike">
                <a:solidFill>
                  <a:srgbClr val="ff0000"/>
                </a:solidFill>
                <a:latin typeface="Speak Pro"/>
              </a:rPr>
              <a:t>PASIVO         </a:t>
            </a:r>
            <a:r>
              <a:rPr b="1" lang="es-ES" sz="3600" spc="-1" strike="noStrike">
                <a:solidFill>
                  <a:srgbClr val="404040"/>
                </a:solidFill>
                <a:latin typeface="Speak Pro"/>
              </a:rPr>
              <a:t>DEUDOR</a:t>
            </a:r>
            <a:endParaRPr b="0" lang="es-ES" sz="36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1" lang="es-ES" sz="2400" spc="-1" strike="noStrike">
                <a:solidFill>
                  <a:srgbClr val="404040"/>
                </a:solidFill>
                <a:latin typeface="Speak Pro"/>
              </a:rPr>
              <a:t>                                 </a:t>
            </a:r>
            <a:r>
              <a:rPr b="1" lang="es-ES" sz="2400" spc="-1" strike="noStrike">
                <a:solidFill>
                  <a:srgbClr val="404040"/>
                </a:solidFill>
                <a:latin typeface="Speak Pro"/>
              </a:rPr>
              <a:t>(presupuesto subjetivo)</a:t>
            </a:r>
            <a:endParaRPr b="0" lang="es-ES" sz="24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SUJETO</a:t>
            </a:r>
            <a:endParaRPr b="0" lang="es-ES" sz="36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1" lang="es-ES" sz="3600" spc="-1" strike="noStrike">
                <a:solidFill>
                  <a:srgbClr val="404040"/>
                </a:solidFill>
                <a:latin typeface="Speak Pro"/>
              </a:rPr>
              <a:t>                   </a:t>
            </a:r>
            <a:r>
              <a:rPr b="1" lang="es-ES" sz="3600" spc="-1" strike="noStrike">
                <a:solidFill>
                  <a:srgbClr val="ff0000"/>
                </a:solidFill>
                <a:latin typeface="Speak Pro"/>
              </a:rPr>
              <a:t>ACTIVO</a:t>
            </a:r>
            <a:r>
              <a:rPr b="1" lang="es-ES" sz="3600" spc="-1" strike="noStrike">
                <a:solidFill>
                  <a:srgbClr val="404040"/>
                </a:solidFill>
                <a:latin typeface="Speak Pro"/>
              </a:rPr>
              <a:t>         ACREEDOR</a:t>
            </a:r>
            <a:endParaRPr b="0" lang="es-ES" sz="3600" spc="-1" strike="noStrike">
              <a:solidFill>
                <a:srgbClr val="404040"/>
              </a:solidFill>
              <a:latin typeface="Speak Pro"/>
            </a:endParaRPr>
          </a:p>
        </p:txBody>
      </p:sp>
      <p:sp>
        <p:nvSpPr>
          <p:cNvPr id="216" name="CustomShape 2"/>
          <p:cNvSpPr/>
          <p:nvPr/>
        </p:nvSpPr>
        <p:spPr>
          <a:xfrm>
            <a:off x="6984000" y="2739600"/>
            <a:ext cx="428400" cy="4284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17" name="CustomShape 3"/>
          <p:cNvSpPr/>
          <p:nvPr/>
        </p:nvSpPr>
        <p:spPr>
          <a:xfrm>
            <a:off x="6393600" y="4898520"/>
            <a:ext cx="428400" cy="4284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1738440" y="214200"/>
            <a:ext cx="8643600" cy="6429240"/>
          </a:xfrm>
          <a:prstGeom prst="rect">
            <a:avLst/>
          </a:prstGeom>
          <a:noFill/>
          <a:ln>
            <a:noFill/>
          </a:ln>
        </p:spPr>
        <p:txBody>
          <a:bodyPr lIns="0" rIns="0">
            <a:normAutofit fontScale="70000"/>
          </a:bodyPr>
          <a:p>
            <a:pPr marL="91440" indent="-91080" algn="ctr">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SUJETO ACTIVO DE LOS CONCURSOS</a:t>
            </a:r>
            <a:endParaRPr b="0" lang="es-ES" sz="36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3600" spc="-1" strike="noStrike">
                <a:solidFill>
                  <a:srgbClr val="ff0000"/>
                </a:solidFill>
                <a:latin typeface="Speak Pro"/>
              </a:rPr>
              <a:t>                    </a:t>
            </a:r>
            <a:r>
              <a:rPr b="1" lang="es-ES" sz="3600" spc="-1" strike="noStrike">
                <a:solidFill>
                  <a:srgbClr val="ff0000"/>
                </a:solidFill>
                <a:latin typeface="Speak Pro"/>
              </a:rPr>
              <a:t>ACREEDOR </a:t>
            </a:r>
            <a:endParaRPr b="0" lang="es-ES" sz="3600" spc="-1" strike="noStrike">
              <a:solidFill>
                <a:srgbClr val="404040"/>
              </a:solidFill>
              <a:latin typeface="Speak Pro"/>
            </a:endParaRPr>
          </a:p>
          <a:p>
            <a:pPr algn="just">
              <a:lnSpc>
                <a:spcPct val="110000"/>
              </a:lnSpc>
              <a:spcBef>
                <a:spcPts val="1199"/>
              </a:spcBef>
              <a:spcAft>
                <a:spcPts val="201"/>
              </a:spcAft>
            </a:pPr>
            <a:endParaRPr b="0" lang="es-ES" sz="36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lang="es-ES" sz="3600" spc="-1" strike="noStrike">
                <a:solidFill>
                  <a:srgbClr val="404040"/>
                </a:solidFill>
                <a:latin typeface="Speak Pro"/>
              </a:rPr>
              <a:t>Art.78 párrafo final:</a:t>
            </a:r>
            <a:endParaRPr b="0" lang="es-ES" sz="3600" spc="-1" strike="noStrike">
              <a:solidFill>
                <a:srgbClr val="404040"/>
              </a:solidFill>
              <a:latin typeface="Speak Pro"/>
            </a:endParaRPr>
          </a:p>
          <a:p>
            <a:pPr algn="just">
              <a:lnSpc>
                <a:spcPct val="110000"/>
              </a:lnSpc>
              <a:spcBef>
                <a:spcPts val="1199"/>
              </a:spcBef>
              <a:spcAft>
                <a:spcPts val="201"/>
              </a:spcAft>
            </a:pPr>
            <a:r>
              <a:rPr b="1" i="1" lang="es-ES" sz="3600" spc="-1" strike="noStrike">
                <a:solidFill>
                  <a:srgbClr val="404040"/>
                </a:solidFill>
                <a:latin typeface="Speak Pro"/>
              </a:rPr>
              <a:t>Pluralidad de acreedores. No es necesaria la pluralidad de acreedores</a:t>
            </a:r>
            <a:r>
              <a:rPr b="1" lang="es-ES" sz="3600" spc="-1" strike="noStrike">
                <a:solidFill>
                  <a:srgbClr val="404040"/>
                </a:solidFill>
                <a:latin typeface="Speak Pro"/>
              </a:rPr>
              <a:t>.</a:t>
            </a:r>
            <a:endParaRPr b="0" lang="es-ES" sz="3600" spc="-1" strike="noStrike">
              <a:solidFill>
                <a:srgbClr val="404040"/>
              </a:solidFill>
              <a:latin typeface="Speak Pro"/>
            </a:endParaRPr>
          </a:p>
          <a:p>
            <a:pPr algn="just">
              <a:lnSpc>
                <a:spcPct val="110000"/>
              </a:lnSpc>
              <a:spcBef>
                <a:spcPts val="1199"/>
              </a:spcBef>
              <a:spcAft>
                <a:spcPts val="201"/>
              </a:spcAft>
            </a:pPr>
            <a:r>
              <a:rPr b="1" lang="es-ES" sz="3600" spc="-1" strike="noStrike">
                <a:solidFill>
                  <a:srgbClr val="404040"/>
                </a:solidFill>
                <a:latin typeface="Speak Pro"/>
              </a:rPr>
              <a:t>Pero es </a:t>
            </a:r>
            <a:r>
              <a:rPr b="1" lang="es-ES" sz="3600" spc="-1" strike="noStrike">
                <a:solidFill>
                  <a:srgbClr val="ff0000"/>
                </a:solidFill>
                <a:latin typeface="Speak Pro"/>
              </a:rPr>
              <a:t>necesaria la existencia de un acreedor presentado</a:t>
            </a:r>
            <a:r>
              <a:rPr b="1" lang="es-ES" sz="3600" spc="-1" strike="noStrike">
                <a:solidFill>
                  <a:srgbClr val="404040"/>
                </a:solidFill>
                <a:latin typeface="Speak Pro"/>
              </a:rPr>
              <a:t> -por lo menos- sino hay conclusión del proceso concursal</a:t>
            </a:r>
            <a:endParaRPr b="0" lang="es-ES" sz="3600" spc="-1" strike="noStrike">
              <a:solidFill>
                <a:srgbClr val="404040"/>
              </a:solidFill>
              <a:latin typeface="Speak Pro"/>
            </a:endParaRPr>
          </a:p>
          <a:p>
            <a:pPr algn="just">
              <a:lnSpc>
                <a:spcPct val="110000"/>
              </a:lnSpc>
              <a:spcBef>
                <a:spcPts val="1199"/>
              </a:spcBef>
              <a:spcAft>
                <a:spcPts val="201"/>
              </a:spcAft>
            </a:pPr>
            <a:endParaRPr b="0" lang="es-ES" sz="3600" spc="-1" strike="noStrike">
              <a:solidFill>
                <a:srgbClr val="404040"/>
              </a:solidFill>
              <a:latin typeface="Speak Pro"/>
            </a:endParaRPr>
          </a:p>
          <a:p>
            <a:pPr>
              <a:lnSpc>
                <a:spcPct val="110000"/>
              </a:lnSpc>
              <a:spcBef>
                <a:spcPts val="1199"/>
              </a:spcBef>
              <a:spcAft>
                <a:spcPts val="201"/>
              </a:spcAft>
            </a:pPr>
            <a:endParaRPr b="0" lang="es-ES" sz="36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Calibri"/>
              </a:rPr>
              <a:t>SUPUESTOS ESPECIALES</a:t>
            </a:r>
            <a:endParaRPr b="0" lang="es-ES" sz="4600" spc="-1" strike="noStrike">
              <a:solidFill>
                <a:srgbClr val="000000"/>
              </a:solidFill>
              <a:latin typeface="Speak Pro"/>
            </a:endParaRPr>
          </a:p>
        </p:txBody>
      </p:sp>
      <p:sp>
        <p:nvSpPr>
          <p:cNvPr id="220" name="TextShape 2"/>
          <p:cNvSpPr txBox="1"/>
          <p:nvPr/>
        </p:nvSpPr>
        <p:spPr>
          <a:xfrm>
            <a:off x="1097280" y="2108160"/>
            <a:ext cx="10058040" cy="3760560"/>
          </a:xfrm>
          <a:prstGeom prst="rect">
            <a:avLst/>
          </a:prstGeom>
          <a:noFill/>
          <a:ln>
            <a:noFill/>
          </a:ln>
        </p:spPr>
        <p:txBody>
          <a:bodyPr lIns="0" rIns="0">
            <a:normAutofit fontScale="76000"/>
          </a:bodyPr>
          <a:p>
            <a:pPr>
              <a:lnSpc>
                <a:spcPct val="110000"/>
              </a:lnSpc>
              <a:spcBef>
                <a:spcPts val="1199"/>
              </a:spcBef>
              <a:spcAft>
                <a:spcPts val="201"/>
              </a:spcAft>
            </a:pP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ff0000"/>
                </a:solidFill>
                <a:latin typeface="Speak Pro"/>
              </a:rPr>
              <a:t>ENTIDADES DEPORTIVAS </a:t>
            </a:r>
            <a:r>
              <a:rPr b="0" lang="es-ES" sz="2000" spc="-1" strike="noStrike">
                <a:solidFill>
                  <a:srgbClr val="404040"/>
                </a:solidFill>
                <a:latin typeface="Speak Pro"/>
              </a:rPr>
              <a:t>( LEY 25284)</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FIDEICOMISO DE ADMINISTRACIÓN</a:t>
            </a:r>
            <a:endParaRPr b="0" lang="es-ES" sz="2000" spc="-1" strike="noStrike">
              <a:solidFill>
                <a:srgbClr val="404040"/>
              </a:solidFill>
              <a:latin typeface="Speak Pro"/>
            </a:endParaRPr>
          </a:p>
          <a:p>
            <a:pPr algn="ctr">
              <a:lnSpc>
                <a:spcPct val="110000"/>
              </a:lnSpc>
              <a:spcBef>
                <a:spcPts val="1199"/>
              </a:spcBef>
              <a:spcAft>
                <a:spcPts val="201"/>
              </a:spcAft>
            </a:pP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ff0000"/>
                </a:solidFill>
                <a:latin typeface="Speak Pro"/>
              </a:rPr>
              <a:t>ENTIDADES FINANCIERAS </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AUTORIZACIÓN BRCA</a:t>
            </a:r>
            <a:endParaRPr b="0" lang="es-ES" sz="2000" spc="-1" strike="noStrike">
              <a:solidFill>
                <a:srgbClr val="404040"/>
              </a:solidFill>
              <a:latin typeface="Speak Pro"/>
            </a:endParaRPr>
          </a:p>
          <a:p>
            <a:pPr algn="ctr">
              <a:lnSpc>
                <a:spcPct val="110000"/>
              </a:lnSpc>
              <a:spcBef>
                <a:spcPts val="1199"/>
              </a:spcBef>
              <a:spcAft>
                <a:spcPts val="201"/>
              </a:spcAft>
            </a:pP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ff0000"/>
                </a:solidFill>
                <a:latin typeface="Speak Pro"/>
              </a:rPr>
              <a:t>CONTRATO DE FIDEICOMISO</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(art. 1666 y ccdtes. CCyCN)</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1097280" y="286560"/>
            <a:ext cx="10058040" cy="1450440"/>
          </a:xfrm>
          <a:prstGeom prst="rect">
            <a:avLst/>
          </a:prstGeom>
          <a:noFill/>
          <a:ln>
            <a:noFill/>
          </a:ln>
        </p:spPr>
        <p:txBody>
          <a:bodyPr anchor="b">
            <a:noAutofit/>
          </a:bodyPr>
          <a:p>
            <a:pPr>
              <a:lnSpc>
                <a:spcPct val="90000"/>
              </a:lnSpc>
            </a:pPr>
            <a:r>
              <a:rPr b="0" lang="es-ES" sz="4600" spc="-52" strike="noStrike">
                <a:solidFill>
                  <a:srgbClr val="404040"/>
                </a:solidFill>
                <a:latin typeface="Calibri"/>
              </a:rPr>
              <a:t>RESPUESTA</a:t>
            </a:r>
            <a:endParaRPr b="0" lang="es-ES" sz="4600" spc="-1" strike="noStrike">
              <a:solidFill>
                <a:srgbClr val="000000"/>
              </a:solidFill>
              <a:latin typeface="Speak Pro"/>
            </a:endParaRPr>
          </a:p>
        </p:txBody>
      </p:sp>
      <p:sp>
        <p:nvSpPr>
          <p:cNvPr id="149" name="TextShape 2"/>
          <p:cNvSpPr txBox="1"/>
          <p:nvPr/>
        </p:nvSpPr>
        <p:spPr>
          <a:xfrm>
            <a:off x="1097280" y="2108160"/>
            <a:ext cx="10058040" cy="3760560"/>
          </a:xfrm>
          <a:prstGeom prst="rect">
            <a:avLst/>
          </a:prstGeom>
          <a:noFill/>
          <a:ln>
            <a:noFill/>
          </a:ln>
        </p:spPr>
        <p:txBody>
          <a:bodyPr lIns="0" rIns="0">
            <a:normAutofit fontScale="94000"/>
          </a:bodyPr>
          <a:p>
            <a:pPr marL="91440" indent="-91080">
              <a:lnSpc>
                <a:spcPct val="110000"/>
              </a:lnSpc>
              <a:spcBef>
                <a:spcPts val="1199"/>
              </a:spcBef>
              <a:spcAft>
                <a:spcPts val="201"/>
              </a:spcAft>
              <a:buClr>
                <a:srgbClr val="e88b33"/>
              </a:buClr>
              <a:buFont typeface="Calibri"/>
              <a:buChar char=" "/>
            </a:pPr>
            <a:r>
              <a:rPr b="0" lang="es-ES" sz="4000" spc="-1" strike="noStrike">
                <a:solidFill>
                  <a:srgbClr val="ff0000"/>
                </a:solidFill>
                <a:latin typeface="Speak Pro"/>
              </a:rPr>
              <a:t>LA RESPUESTA ESTÁ EN EL PROPIO ART 2  DE LA LEY 24.522</a:t>
            </a: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NO CUALQUIER PERSONA</a:t>
            </a:r>
            <a:endParaRPr b="0" lang="es-ES" sz="4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4000" spc="-1" strike="noStrike">
                <a:solidFill>
                  <a:srgbClr val="404040"/>
                </a:solidFill>
                <a:latin typeface="Speak Pro"/>
              </a:rPr>
              <a:t>HAY SUPUESTOS EXCLUIDOS</a:t>
            </a: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a:p>
            <a:pPr>
              <a:lnSpc>
                <a:spcPct val="110000"/>
              </a:lnSpc>
              <a:spcBef>
                <a:spcPts val="1199"/>
              </a:spcBef>
              <a:spcAft>
                <a:spcPts val="201"/>
              </a:spcAft>
            </a:pPr>
            <a:endParaRPr b="0" lang="es-ES" sz="4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1295280" y="380880"/>
            <a:ext cx="9600840" cy="815400"/>
          </a:xfrm>
          <a:prstGeom prst="rect">
            <a:avLst/>
          </a:prstGeom>
          <a:solidFill>
            <a:srgbClr val="f9fafa"/>
          </a:solidFill>
          <a:ln>
            <a:noFill/>
          </a:ln>
          <a:effectLst>
            <a:outerShdw dist="28080" dir="5400000">
              <a:srgbClr val="000000">
                <a:alpha val="32000"/>
              </a:srgbClr>
            </a:outerShdw>
          </a:effectLst>
        </p:spPr>
        <p:txBody>
          <a:bodyPr anchor="b">
            <a:normAutofit/>
          </a:bodyPr>
          <a:p>
            <a:pPr>
              <a:lnSpc>
                <a:spcPct val="90000"/>
              </a:lnSpc>
            </a:pPr>
            <a:r>
              <a:rPr b="0" lang="es-ES" sz="4600" spc="-52" strike="noStrike">
                <a:solidFill>
                  <a:srgbClr val="404040"/>
                </a:solidFill>
                <a:latin typeface="Calibri"/>
              </a:rPr>
              <a:t>Presupuesto subjetivo     </a:t>
            </a:r>
            <a:endParaRPr b="0" lang="es-ES" sz="4600" spc="-1" strike="noStrike">
              <a:solidFill>
                <a:srgbClr val="000000"/>
              </a:solidFill>
              <a:latin typeface="Speak Pro"/>
            </a:endParaRPr>
          </a:p>
        </p:txBody>
      </p:sp>
      <p:sp>
        <p:nvSpPr>
          <p:cNvPr id="151" name="TextShape 2"/>
          <p:cNvSpPr txBox="1"/>
          <p:nvPr/>
        </p:nvSpPr>
        <p:spPr>
          <a:xfrm>
            <a:off x="659520" y="1565640"/>
            <a:ext cx="10872720" cy="4385880"/>
          </a:xfrm>
          <a:prstGeom prst="rect">
            <a:avLst/>
          </a:prstGeom>
          <a:solidFill>
            <a:srgbClr val="ffffff"/>
          </a:solidFill>
          <a:ln>
            <a:noFill/>
          </a:ln>
          <a:effectLst>
            <a:outerShdw dist="28080" dir="5400000">
              <a:srgbClr val="000000">
                <a:alpha val="32000"/>
              </a:srgbClr>
            </a:outerShdw>
          </a:effectLst>
        </p:spPr>
        <p:txBody>
          <a:bodyPr lIns="0" rIns="0">
            <a:noAutofit/>
          </a:bodyPr>
          <a:p>
            <a:pPr marL="91440" indent="-91080" algn="just">
              <a:lnSpc>
                <a:spcPct val="120000"/>
              </a:lnSpc>
              <a:spcBef>
                <a:spcPts val="1199"/>
              </a:spcBef>
              <a:spcAft>
                <a:spcPts val="201"/>
              </a:spcAft>
              <a:buClr>
                <a:srgbClr val="e88b33"/>
              </a:buClr>
              <a:buFont typeface="Calibri"/>
              <a:buChar char=" "/>
            </a:pPr>
            <a:r>
              <a:rPr b="0" lang="es-ES" sz="2800" spc="-1" strike="noStrike">
                <a:solidFill>
                  <a:srgbClr val="ff0000"/>
                </a:solidFill>
                <a:latin typeface="Speak Pro"/>
              </a:rPr>
              <a:t>ARTICULO 2°.- Sujetos comprendidos</a:t>
            </a:r>
            <a:r>
              <a:rPr b="0" lang="es-ES" sz="2000" spc="-1" strike="noStrike">
                <a:solidFill>
                  <a:srgbClr val="243541"/>
                </a:solidFill>
                <a:latin typeface="Speak Pro"/>
              </a:rPr>
              <a:t>. Pueden ser declaradas en concurso las personas de existencia visible, las de existencia ideal de carácter privado y aquellas sociedades en las que el Estado Nacional, Provincial o municipal sea parte, cualquiera sea el porcentaje de su participación. Se consideran comprendidos:</a:t>
            </a:r>
            <a:endParaRPr b="0" lang="es-ES" sz="2000" spc="-1" strike="noStrike">
              <a:solidFill>
                <a:srgbClr val="404040"/>
              </a:solidFill>
              <a:latin typeface="Speak Pro"/>
            </a:endParaRPr>
          </a:p>
          <a:p>
            <a:pPr marL="91440" indent="-91080">
              <a:lnSpc>
                <a:spcPct val="120000"/>
              </a:lnSpc>
              <a:spcBef>
                <a:spcPts val="1199"/>
              </a:spcBef>
              <a:spcAft>
                <a:spcPts val="201"/>
              </a:spcAft>
              <a:buClr>
                <a:srgbClr val="e88b33"/>
              </a:buClr>
              <a:buFont typeface="Calibri"/>
              <a:buChar char=" "/>
            </a:pPr>
            <a:r>
              <a:rPr b="0" lang="es-ES" sz="2000" spc="-1" strike="noStrike">
                <a:solidFill>
                  <a:srgbClr val="243541"/>
                </a:solidFill>
                <a:latin typeface="Speak Pro"/>
              </a:rPr>
              <a:t>1) El patrimonio del fallecido, mientras se mantenga separado del patrimonio de sucesores.</a:t>
            </a:r>
            <a:endParaRPr b="0" lang="es-ES" sz="2000" spc="-1" strike="noStrike">
              <a:solidFill>
                <a:srgbClr val="404040"/>
              </a:solidFill>
              <a:latin typeface="Speak Pro"/>
            </a:endParaRPr>
          </a:p>
          <a:p>
            <a:pPr marL="91440" indent="-91080">
              <a:lnSpc>
                <a:spcPct val="120000"/>
              </a:lnSpc>
              <a:spcBef>
                <a:spcPts val="1199"/>
              </a:spcBef>
              <a:spcAft>
                <a:spcPts val="201"/>
              </a:spcAft>
              <a:buClr>
                <a:srgbClr val="e88b33"/>
              </a:buClr>
              <a:buFont typeface="Calibri"/>
              <a:buChar char=" "/>
            </a:pPr>
            <a:r>
              <a:rPr b="0" lang="es-ES" sz="2000" spc="-1" strike="noStrike">
                <a:solidFill>
                  <a:srgbClr val="243541"/>
                </a:solidFill>
                <a:latin typeface="Speak Pro"/>
              </a:rPr>
              <a:t>2) Los deudores domiciliados en el extranjero respecto de bienes existentes en el país.</a:t>
            </a:r>
            <a:endParaRPr b="0" lang="es-ES" sz="2000" spc="-1" strike="noStrike">
              <a:solidFill>
                <a:srgbClr val="404040"/>
              </a:solidFill>
              <a:latin typeface="Speak Pro"/>
            </a:endParaRPr>
          </a:p>
          <a:p>
            <a:pPr marL="91440" indent="-91080">
              <a:lnSpc>
                <a:spcPct val="120000"/>
              </a:lnSpc>
              <a:spcBef>
                <a:spcPts val="1199"/>
              </a:spcBef>
              <a:spcAft>
                <a:spcPts val="201"/>
              </a:spcAft>
            </a:pPr>
            <a:r>
              <a:rPr b="0" lang="es-ES" sz="2000" spc="-1" strike="noStrike">
                <a:solidFill>
                  <a:srgbClr val="243541"/>
                </a:solidFill>
                <a:latin typeface="Speak Pro"/>
              </a:rPr>
              <a:t>  </a:t>
            </a:r>
            <a:r>
              <a:rPr b="0" lang="es-ES" sz="2000" spc="-1" strike="noStrike">
                <a:solidFill>
                  <a:srgbClr val="243541"/>
                </a:solidFill>
                <a:latin typeface="Speak Pro"/>
              </a:rPr>
              <a:t>No son susceptibles de ser declaradas en concurso, las personas reguladas por Leyes Nros. 20.091( cías de Seguros), </a:t>
            </a:r>
            <a:r>
              <a:rPr b="0" lang="es-ES" sz="2000" spc="-1" strike="sngStrike">
                <a:solidFill>
                  <a:srgbClr val="243541"/>
                </a:solidFill>
                <a:latin typeface="Speak Pro"/>
              </a:rPr>
              <a:t>20.321 (Mutuales) </a:t>
            </a:r>
            <a:r>
              <a:rPr b="0" lang="es-ES" sz="2000" spc="-1" strike="noStrike">
                <a:solidFill>
                  <a:srgbClr val="243541"/>
                </a:solidFill>
                <a:latin typeface="Speak Pro"/>
              </a:rPr>
              <a:t>y </a:t>
            </a:r>
            <a:r>
              <a:rPr b="0" lang="es-ES" sz="2000" spc="-1" strike="sngStrike">
                <a:solidFill>
                  <a:srgbClr val="243541"/>
                </a:solidFill>
                <a:latin typeface="Speak Pro"/>
              </a:rPr>
              <a:t>24.241( AFJP), </a:t>
            </a:r>
            <a:r>
              <a:rPr b="0" lang="es-ES" sz="2000" spc="-1" strike="noStrike">
                <a:solidFill>
                  <a:srgbClr val="243541"/>
                </a:solidFill>
                <a:latin typeface="Speak Pro"/>
              </a:rPr>
              <a:t>así como las excluidas por leyes especiales</a:t>
            </a:r>
            <a:endParaRPr b="0" lang="es-ES" sz="2000" spc="-1" strike="noStrike">
              <a:solidFill>
                <a:srgbClr val="404040"/>
              </a:solidFill>
              <a:latin typeface="Speak Pro"/>
            </a:endParaRPr>
          </a:p>
          <a:p>
            <a:pPr>
              <a:lnSpc>
                <a:spcPct val="12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1666800" y="198000"/>
            <a:ext cx="8786520" cy="6429240"/>
          </a:xfrm>
          <a:prstGeom prst="rect">
            <a:avLst/>
          </a:prstGeom>
          <a:noFill/>
          <a:ln>
            <a:noFill/>
          </a:ln>
        </p:spPr>
        <p:txBody>
          <a:bodyPr lIns="0" rIns="0">
            <a:normAutofit/>
          </a:bodyPr>
          <a:p>
            <a:pPr algn="just">
              <a:lnSpc>
                <a:spcPct val="110000"/>
              </a:lnSpc>
              <a:spcBef>
                <a:spcPts val="1199"/>
              </a:spcBef>
              <a:spcAft>
                <a:spcPts val="201"/>
              </a:spcAft>
            </a:pP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2000" spc="-1" strike="noStrike">
                <a:solidFill>
                  <a:srgbClr val="404040"/>
                </a:solidFill>
                <a:latin typeface="Speak Pro"/>
              </a:rPr>
              <a:t>´</a:t>
            </a:r>
            <a:endParaRPr b="0" lang="es-ES" sz="2000" spc="-1" strike="noStrike">
              <a:solidFill>
                <a:srgbClr val="404040"/>
              </a:solidFill>
              <a:latin typeface="Speak Pro"/>
            </a:endParaRPr>
          </a:p>
          <a:p>
            <a:pPr marL="91440" indent="-91080" algn="just">
              <a:lnSpc>
                <a:spcPct val="110000"/>
              </a:lnSpc>
              <a:spcBef>
                <a:spcPts val="1199"/>
              </a:spcBef>
              <a:spcAft>
                <a:spcPts val="201"/>
              </a:spcAft>
              <a:buClr>
                <a:srgbClr val="e88b33"/>
              </a:buClr>
              <a:buFont typeface="Calibri"/>
              <a:buChar char=" "/>
            </a:pPr>
            <a:r>
              <a:rPr b="1" i="1" lang="es-ES" sz="3200" spc="-1" strike="noStrike">
                <a:solidFill>
                  <a:srgbClr val="404040"/>
                </a:solidFill>
                <a:latin typeface="Speak Pro"/>
              </a:rPr>
              <a:t>ADECUACIÓN AL NUEVO C.C.C.N.</a:t>
            </a:r>
            <a:endParaRPr b="0" lang="es-ES" sz="3200" spc="-1" strike="noStrike">
              <a:solidFill>
                <a:srgbClr val="404040"/>
              </a:solidFill>
              <a:latin typeface="Speak Pro"/>
            </a:endParaRPr>
          </a:p>
          <a:p>
            <a:pPr>
              <a:lnSpc>
                <a:spcPct val="110000"/>
              </a:lnSpc>
              <a:spcBef>
                <a:spcPts val="1199"/>
              </a:spcBef>
              <a:spcAft>
                <a:spcPts val="201"/>
              </a:spcAft>
            </a:pPr>
            <a:endParaRPr b="0" lang="es-ES" sz="3200" spc="-1" strike="noStrike">
              <a:solidFill>
                <a:srgbClr val="404040"/>
              </a:solidFill>
              <a:latin typeface="Speak Pro"/>
            </a:endParaRPr>
          </a:p>
          <a:p>
            <a:pPr>
              <a:lnSpc>
                <a:spcPct val="110000"/>
              </a:lnSpc>
              <a:spcBef>
                <a:spcPts val="1199"/>
              </a:spcBef>
              <a:spcAft>
                <a:spcPts val="201"/>
              </a:spcAft>
            </a:pPr>
            <a:r>
              <a:rPr b="1" i="1" lang="es-ES" sz="2000" spc="-1" strike="noStrike">
                <a:solidFill>
                  <a:srgbClr val="404040"/>
                </a:solidFill>
                <a:latin typeface="Speak Pro"/>
              </a:rPr>
              <a:t>“</a:t>
            </a:r>
            <a:r>
              <a:rPr b="1" i="1" lang="es-ES" sz="2000" spc="-1" strike="noStrike">
                <a:solidFill>
                  <a:srgbClr val="404040"/>
                </a:solidFill>
                <a:latin typeface="Speak Pro"/>
              </a:rPr>
              <a:t>personas de existencia visible” (art.2 y conc. LCQ)  = </a:t>
            </a:r>
            <a:r>
              <a:rPr b="1" i="1" lang="es-ES" sz="2000" spc="-1" strike="noStrike">
                <a:solidFill>
                  <a:srgbClr val="ff0000"/>
                </a:solidFill>
                <a:latin typeface="Speak Pro"/>
              </a:rPr>
              <a:t>“personas humanas”</a:t>
            </a:r>
            <a:r>
              <a:rPr b="1" i="1" lang="es-ES" sz="2000" spc="-1" strike="noStrike">
                <a:solidFill>
                  <a:srgbClr val="404040"/>
                </a:solidFill>
                <a:latin typeface="Speak Pro"/>
              </a:rPr>
              <a:t> (art.19 y conc. Nuevo Código)</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a:p>
            <a:pPr>
              <a:lnSpc>
                <a:spcPct val="110000"/>
              </a:lnSpc>
              <a:spcBef>
                <a:spcPts val="1199"/>
              </a:spcBef>
              <a:spcAft>
                <a:spcPts val="201"/>
              </a:spcAft>
            </a:pPr>
            <a:r>
              <a:rPr b="1" i="1" lang="es-ES" sz="2000" spc="-1" strike="noStrike">
                <a:solidFill>
                  <a:srgbClr val="404040"/>
                </a:solidFill>
                <a:latin typeface="Speak Pro"/>
              </a:rPr>
              <a:t>“</a:t>
            </a:r>
            <a:r>
              <a:rPr b="1" i="1" lang="es-ES" sz="2000" spc="-1" strike="noStrike">
                <a:solidFill>
                  <a:srgbClr val="404040"/>
                </a:solidFill>
                <a:latin typeface="Speak Pro"/>
              </a:rPr>
              <a:t>personas de existencia ideal” del art. 2º y sgtes. = </a:t>
            </a:r>
            <a:r>
              <a:rPr b="1" i="1" lang="es-ES" sz="2000" spc="-1" strike="noStrike">
                <a:solidFill>
                  <a:srgbClr val="ff0000"/>
                </a:solidFill>
                <a:latin typeface="Speak Pro"/>
              </a:rPr>
              <a:t>“personas jurídicas privadas”</a:t>
            </a:r>
            <a:r>
              <a:rPr b="1" i="1" lang="es-ES" sz="2000" spc="-1" strike="noStrike">
                <a:solidFill>
                  <a:srgbClr val="404040"/>
                </a:solidFill>
                <a:latin typeface="Speak Pro"/>
              </a:rPr>
              <a:t> conf.  art.148 de la nueva codificación</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1" i="1" lang="es-ES" sz="2000" spc="-1" strike="noStrike">
                <a:solidFill>
                  <a:srgbClr val="404040"/>
                </a:solidFill>
                <a:latin typeface="Speak Pro"/>
              </a:rPr>
              <a:t> </a:t>
            </a: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1097280" y="286560"/>
            <a:ext cx="10058040" cy="1450440"/>
          </a:xfrm>
          <a:prstGeom prst="rect">
            <a:avLst/>
          </a:prstGeom>
          <a:noFill/>
          <a:ln>
            <a:noFill/>
          </a:ln>
        </p:spPr>
        <p:txBody>
          <a:bodyPr anchor="b">
            <a:normAutofit fontScale="77000"/>
          </a:bodyPr>
          <a:p>
            <a:pPr>
              <a:lnSpc>
                <a:spcPct val="90000"/>
              </a:lnSpc>
            </a:pPr>
            <a:r>
              <a:rPr b="0" lang="es-ES" sz="6000" spc="-52" strike="noStrike">
                <a:solidFill>
                  <a:srgbClr val="ff0000"/>
                </a:solidFill>
                <a:latin typeface="Calibri"/>
              </a:rPr>
              <a:t>ART 2   PRIMERA MENCION</a:t>
            </a:r>
            <a:endParaRPr b="0" lang="es-ES" sz="6000" spc="-1" strike="noStrike">
              <a:solidFill>
                <a:srgbClr val="000000"/>
              </a:solidFill>
              <a:latin typeface="Speak Pro"/>
            </a:endParaRPr>
          </a:p>
        </p:txBody>
      </p:sp>
      <p:sp>
        <p:nvSpPr>
          <p:cNvPr id="154" name="TextShape 2"/>
          <p:cNvSpPr txBox="1"/>
          <p:nvPr/>
        </p:nvSpPr>
        <p:spPr>
          <a:xfrm>
            <a:off x="1097280" y="3053880"/>
            <a:ext cx="10058040" cy="2814840"/>
          </a:xfrm>
          <a:prstGeom prst="rect">
            <a:avLst/>
          </a:prstGeom>
          <a:noFill/>
          <a:ln>
            <a:noFill/>
          </a:ln>
        </p:spPr>
        <p:txBody>
          <a:bodyPr lIns="0" rIns="0">
            <a:normAutofit/>
          </a:bodyPr>
          <a:p>
            <a:pPr marL="91440" indent="-91080" algn="ctr">
              <a:lnSpc>
                <a:spcPct val="110000"/>
              </a:lnSpc>
              <a:spcBef>
                <a:spcPts val="1199"/>
              </a:spcBef>
              <a:spcAft>
                <a:spcPts val="201"/>
              </a:spcAft>
              <a:buClr>
                <a:srgbClr val="e88b33"/>
              </a:buClr>
              <a:buFont typeface="Calibri"/>
              <a:buChar char=" "/>
            </a:pPr>
            <a:r>
              <a:rPr b="0" lang="es-ES" sz="6000" spc="-1" strike="noStrike">
                <a:solidFill>
                  <a:srgbClr val="ff0000"/>
                </a:solidFill>
                <a:latin typeface="Calibri"/>
              </a:rPr>
              <a:t>PERSONAS HUMANAS</a:t>
            </a:r>
            <a:endParaRPr b="0" lang="es-ES" sz="6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097280" y="286560"/>
            <a:ext cx="10058040" cy="1450440"/>
          </a:xfrm>
          <a:prstGeom prst="rect">
            <a:avLst/>
          </a:prstGeom>
          <a:noFill/>
          <a:ln>
            <a:noFill/>
          </a:ln>
        </p:spPr>
        <p:txBody>
          <a:bodyPr anchor="b">
            <a:normAutofit fontScale="77000"/>
          </a:bodyPr>
          <a:p>
            <a:pPr>
              <a:lnSpc>
                <a:spcPct val="90000"/>
              </a:lnSpc>
            </a:pPr>
            <a:r>
              <a:rPr b="0" lang="es-ES" sz="6000" spc="-52" strike="noStrike">
                <a:solidFill>
                  <a:srgbClr val="ff0000"/>
                </a:solidFill>
                <a:latin typeface="Calibri"/>
              </a:rPr>
              <a:t>ART 2     PERSONAS HUMANAS     </a:t>
            </a:r>
            <a:endParaRPr b="0" lang="es-ES" sz="6000" spc="-1" strike="noStrike">
              <a:solidFill>
                <a:srgbClr val="000000"/>
              </a:solidFill>
              <a:latin typeface="Speak Pro"/>
            </a:endParaRPr>
          </a:p>
        </p:txBody>
      </p:sp>
      <p:sp>
        <p:nvSpPr>
          <p:cNvPr id="156" name="TextShape 2"/>
          <p:cNvSpPr txBox="1"/>
          <p:nvPr/>
        </p:nvSpPr>
        <p:spPr>
          <a:xfrm>
            <a:off x="1097280" y="2108160"/>
            <a:ext cx="10058040" cy="3760560"/>
          </a:xfrm>
          <a:prstGeom prst="rect">
            <a:avLst/>
          </a:prstGeom>
          <a:noFill/>
          <a:ln>
            <a:noFill/>
          </a:ln>
        </p:spPr>
        <p:txBody>
          <a:bodyPr lIns="0" rIns="0">
            <a:noAutofit/>
          </a:bodyPr>
          <a:p>
            <a:pPr marL="91440" indent="-91080">
              <a:lnSpc>
                <a:spcPct val="110000"/>
              </a:lnSpc>
              <a:spcBef>
                <a:spcPts val="1199"/>
              </a:spcBef>
              <a:spcAft>
                <a:spcPts val="201"/>
              </a:spcAft>
              <a:buClr>
                <a:srgbClr val="e88b33"/>
              </a:buClr>
              <a:buFont typeface="Calibri"/>
              <a:buChar char=" "/>
            </a:pPr>
            <a:r>
              <a:rPr b="0" lang="es-ES" sz="2000" spc="-1" strike="sngStrike">
                <a:solidFill>
                  <a:srgbClr val="404040"/>
                </a:solidFill>
                <a:latin typeface="Speak Pro"/>
              </a:rPr>
              <a:t> </a:t>
            </a:r>
            <a:r>
              <a:rPr b="0" lang="es-ES" sz="2000" spc="-1" strike="sngStrike">
                <a:solidFill>
                  <a:srgbClr val="404040"/>
                </a:solidFill>
                <a:latin typeface="Speak Pro"/>
              </a:rPr>
              <a:t>PERSONAS DE EXISTENCIA VISIBLE</a:t>
            </a: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SIN DISTINCIONES ENTRE SI ES COMERCIANTE O NO, otrora no comerciantes excluídos </a:t>
            </a:r>
            <a:endParaRPr b="0" lang="es-ES" sz="2000" spc="-1" strike="noStrike">
              <a:solidFill>
                <a:srgbClr val="404040"/>
              </a:solidFill>
              <a:latin typeface="Speak Pro"/>
            </a:endParaRPr>
          </a:p>
          <a:p>
            <a:pPr marL="91440" indent="-91080">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MIENTRAS SE ENCUENTRE EN ESTADO DE INSOLVENCIA</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JUBILADO</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AMA DE CASA</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PERSONA NO DEDICADA A ACTIVIDAD COMERCIAL</a:t>
            </a:r>
            <a:endParaRPr b="0" lang="es-ES" sz="20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2000" spc="-1" strike="noStrike">
                <a:solidFill>
                  <a:srgbClr val="404040"/>
                </a:solidFill>
                <a:latin typeface="Speak Pro"/>
              </a:rPr>
              <a:t>UN MENOR DE EDAD ( N.N.A.) inclusive…..</a:t>
            </a:r>
            <a:endParaRPr b="0" lang="es-ES" sz="2000" spc="-1" strike="noStrike">
              <a:solidFill>
                <a:srgbClr val="404040"/>
              </a:solidFill>
              <a:latin typeface="Speak Pro"/>
            </a:endParaRPr>
          </a:p>
          <a:p>
            <a:pPr>
              <a:lnSpc>
                <a:spcPct val="110000"/>
              </a:lnSpc>
              <a:spcBef>
                <a:spcPts val="1199"/>
              </a:spcBef>
              <a:spcAft>
                <a:spcPts val="201"/>
              </a:spcAft>
            </a:pPr>
            <a:endParaRPr b="0" lang="es-ES" sz="20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097280" y="286560"/>
            <a:ext cx="10058040" cy="1450440"/>
          </a:xfrm>
          <a:prstGeom prst="rect">
            <a:avLst/>
          </a:prstGeom>
          <a:noFill/>
          <a:ln>
            <a:noFill/>
          </a:ln>
        </p:spPr>
        <p:txBody>
          <a:bodyPr anchor="b">
            <a:normAutofit/>
          </a:bodyPr>
          <a:p>
            <a:pPr>
              <a:lnSpc>
                <a:spcPct val="90000"/>
              </a:lnSpc>
            </a:pPr>
            <a:r>
              <a:rPr b="0" lang="es-ES" sz="4600" spc="-52" strike="noStrike">
                <a:solidFill>
                  <a:srgbClr val="404040"/>
                </a:solidFill>
                <a:latin typeface="Calibri"/>
              </a:rPr>
              <a:t>ATENCIÓN en algunos casos</a:t>
            </a:r>
            <a:endParaRPr b="0" lang="es-ES" sz="4600" spc="-1" strike="noStrike">
              <a:solidFill>
                <a:srgbClr val="000000"/>
              </a:solidFill>
              <a:latin typeface="Speak Pro"/>
            </a:endParaRPr>
          </a:p>
        </p:txBody>
      </p:sp>
      <p:sp>
        <p:nvSpPr>
          <p:cNvPr id="158" name="TextShape 2"/>
          <p:cNvSpPr txBox="1"/>
          <p:nvPr/>
        </p:nvSpPr>
        <p:spPr>
          <a:xfrm>
            <a:off x="1097280" y="2108160"/>
            <a:ext cx="10058040" cy="3760560"/>
          </a:xfrm>
          <a:prstGeom prst="rect">
            <a:avLst/>
          </a:prstGeom>
          <a:noFill/>
          <a:ln>
            <a:noFill/>
          </a:ln>
        </p:spPr>
        <p:txBody>
          <a:bodyPr lIns="0" rIns="0">
            <a:normAutofit fontScale="63000"/>
          </a:bodyPr>
          <a:p>
            <a:pPr marL="91440" indent="-91080" algn="ctr">
              <a:lnSpc>
                <a:spcPct val="110000"/>
              </a:lnSpc>
              <a:spcBef>
                <a:spcPts val="1199"/>
              </a:spcBef>
              <a:spcAft>
                <a:spcPts val="201"/>
              </a:spcAft>
              <a:buClr>
                <a:srgbClr val="e88b33"/>
              </a:buClr>
              <a:buFont typeface="Calibri"/>
              <a:buChar char=" "/>
            </a:pPr>
            <a:br/>
            <a:r>
              <a:rPr b="0" lang="es-ES" sz="5400" spc="-1" strike="noStrike">
                <a:solidFill>
                  <a:srgbClr val="404040"/>
                </a:solidFill>
                <a:latin typeface="Speak Pro"/>
              </a:rPr>
              <a:t>distinción</a:t>
            </a:r>
            <a:endParaRPr b="0" lang="es-ES" sz="5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5400" spc="-1" strike="noStrike">
                <a:solidFill>
                  <a:srgbClr val="404040"/>
                </a:solidFill>
                <a:latin typeface="Speak Pro"/>
              </a:rPr>
              <a:t> </a:t>
            </a:r>
            <a:r>
              <a:rPr b="0" lang="es-ES" sz="5400" spc="-1" strike="noStrike">
                <a:solidFill>
                  <a:srgbClr val="404040"/>
                </a:solidFill>
                <a:latin typeface="Speak Pro"/>
              </a:rPr>
              <a:t>entre </a:t>
            </a:r>
            <a:r>
              <a:rPr b="0" lang="es-ES" sz="5400" spc="-1" strike="noStrike">
                <a:solidFill>
                  <a:srgbClr val="ff0000"/>
                </a:solidFill>
                <a:latin typeface="Speak Pro"/>
              </a:rPr>
              <a:t>legitimado activo</a:t>
            </a:r>
            <a:endParaRPr b="0" lang="es-ES" sz="5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5400" spc="-1" strike="noStrike">
                <a:solidFill>
                  <a:srgbClr val="404040"/>
                </a:solidFill>
                <a:latin typeface="Speak Pro"/>
              </a:rPr>
              <a:t> </a:t>
            </a:r>
            <a:r>
              <a:rPr b="0" lang="es-ES" sz="5400" spc="-1" strike="noStrike">
                <a:solidFill>
                  <a:srgbClr val="404040"/>
                </a:solidFill>
                <a:latin typeface="Speak Pro"/>
              </a:rPr>
              <a:t>y</a:t>
            </a:r>
            <a:endParaRPr b="0" lang="es-ES" sz="5400" spc="-1" strike="noStrike">
              <a:solidFill>
                <a:srgbClr val="404040"/>
              </a:solidFill>
              <a:latin typeface="Speak Pro"/>
            </a:endParaRPr>
          </a:p>
          <a:p>
            <a:pPr marL="91440" indent="-91080" algn="ctr">
              <a:lnSpc>
                <a:spcPct val="110000"/>
              </a:lnSpc>
              <a:spcBef>
                <a:spcPts val="1199"/>
              </a:spcBef>
              <a:spcAft>
                <a:spcPts val="201"/>
              </a:spcAft>
              <a:buClr>
                <a:srgbClr val="e88b33"/>
              </a:buClr>
              <a:buFont typeface="Calibri"/>
              <a:buChar char=" "/>
            </a:pPr>
            <a:r>
              <a:rPr b="0" lang="es-ES" sz="5400" spc="-1" strike="noStrike">
                <a:solidFill>
                  <a:srgbClr val="404040"/>
                </a:solidFill>
                <a:latin typeface="Speak Pro"/>
              </a:rPr>
              <a:t> </a:t>
            </a:r>
            <a:r>
              <a:rPr b="0" lang="es-ES" sz="5400" spc="-1" strike="noStrike">
                <a:solidFill>
                  <a:srgbClr val="ff0000"/>
                </a:solidFill>
                <a:latin typeface="Speak Pro"/>
              </a:rPr>
              <a:t>sujeto pasivo</a:t>
            </a:r>
            <a:endParaRPr b="0" lang="es-ES" sz="5400" spc="-1" strike="noStrike">
              <a:solidFill>
                <a:srgbClr val="404040"/>
              </a:solidFill>
              <a:latin typeface="Speak Pro"/>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purl.org/dc/elements/1.1/"/>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16c05727-aa75-4e4a-9b5f-8a80a1165891"/>
    <ds:schemaRef ds:uri="http://schemas.microsoft.com/office/infopath/2007/PartnerControl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{8CBAD6CB-CFC6-407E-8846-2B1633749C70}tf11437505_win32</Template>
  <TotalTime>3454</TotalTime>
  <Application>LibreOffice/6.1.5.2$Linux_X86_64 LibreOffice_project/10$Build-2</Application>
  <Words>2487</Words>
  <Paragraphs>265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2022-03-21T03:36:28Z</dcterms:created>
  <dc:creator>Dra. Virginia Irene Carrara</dc:creator>
  <dc:description/>
  <dc:language>es-AR</dc:language>
  <cp:lastModifiedBy/>
  <dcterms:modified xsi:type="dcterms:W3CDTF">2025-04-19T19:45:36Z</dcterms:modified>
  <cp:revision>13</cp:revision>
  <dc:subject/>
  <dc:title>PRESUPUESTOS DE LOS PROCESOS CONCURSALES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0x01010079F111ED35F8CC479449609E8A0923A6</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Panorámica</vt:lpwstr>
  </property>
  <property fmtid="{D5CDD505-2E9C-101B-9397-08002B2CF9AE}" pid="10" name="ScaleCrop">
    <vt:bool>0</vt:bool>
  </property>
  <property fmtid="{D5CDD505-2E9C-101B-9397-08002B2CF9AE}" pid="11" name="ShareDoc">
    <vt:bool>0</vt:bool>
  </property>
  <property fmtid="{D5CDD505-2E9C-101B-9397-08002B2CF9AE}" pid="12" name="Slides">
    <vt:i4>39</vt:i4>
  </property>
</Properties>
</file>